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handoutMasterIdLst>
    <p:handoutMasterId r:id="rId26"/>
  </p:handoutMasterIdLst>
  <p:sldIdLst>
    <p:sldId id="303" r:id="rId2"/>
    <p:sldId id="256" r:id="rId3"/>
    <p:sldId id="282" r:id="rId4"/>
    <p:sldId id="291" r:id="rId5"/>
    <p:sldId id="289" r:id="rId6"/>
    <p:sldId id="290" r:id="rId7"/>
    <p:sldId id="285" r:id="rId8"/>
    <p:sldId id="281" r:id="rId9"/>
    <p:sldId id="293" r:id="rId10"/>
    <p:sldId id="287" r:id="rId11"/>
    <p:sldId id="286" r:id="rId12"/>
    <p:sldId id="288" r:id="rId13"/>
    <p:sldId id="292" r:id="rId14"/>
    <p:sldId id="294" r:id="rId15"/>
    <p:sldId id="295" r:id="rId16"/>
    <p:sldId id="298" r:id="rId17"/>
    <p:sldId id="296" r:id="rId18"/>
    <p:sldId id="297" r:id="rId19"/>
    <p:sldId id="299" r:id="rId20"/>
    <p:sldId id="300" r:id="rId21"/>
    <p:sldId id="301" r:id="rId22"/>
    <p:sldId id="302" r:id="rId23"/>
    <p:sldId id="304" r:id="rId24"/>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284" autoAdjust="0"/>
  </p:normalViewPr>
  <p:slideViewPr>
    <p:cSldViewPr>
      <p:cViewPr varScale="1">
        <p:scale>
          <a:sx n="55" d="100"/>
          <a:sy n="55" d="100"/>
        </p:scale>
        <p:origin x="-1722" y="-90"/>
      </p:cViewPr>
      <p:guideLst>
        <p:guide orient="horz" pos="2160"/>
        <p:guide pos="2880"/>
      </p:guideLst>
    </p:cSldViewPr>
  </p:slideViewPr>
  <p:notesTextViewPr>
    <p:cViewPr>
      <p:scale>
        <a:sx n="1" d="1"/>
        <a:sy n="1" d="1"/>
      </p:scale>
      <p:origin x="0" y="0"/>
    </p:cViewPr>
  </p:notesTextViewPr>
  <p:notesViewPr>
    <p:cSldViewPr>
      <p:cViewPr>
        <p:scale>
          <a:sx n="125" d="100"/>
          <a:sy n="125" d="100"/>
        </p:scale>
        <p:origin x="-1200" y="-72"/>
      </p:cViewPr>
      <p:guideLst>
        <p:guide orient="horz" pos="2932"/>
        <p:guide pos="2212"/>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A82B19-889F-428C-81B4-C9935A36B5AF}" type="doc">
      <dgm:prSet loTypeId="urn:microsoft.com/office/officeart/2005/8/layout/pyramid1" loCatId="pyramid" qsTypeId="urn:microsoft.com/office/officeart/2005/8/quickstyle/simple1" qsCatId="simple" csTypeId="urn:microsoft.com/office/officeart/2005/8/colors/accent1_2" csCatId="accent1" phldr="1"/>
      <dgm:spPr/>
    </dgm:pt>
    <dgm:pt modelId="{897BDCED-89A5-41D3-8952-4DD8070B21F6}">
      <dgm:prSet phldrT="[Text]" custT="1"/>
      <dgm:spPr>
        <a:solidFill>
          <a:schemeClr val="tx2">
            <a:lumMod val="20000"/>
            <a:lumOff val="80000"/>
          </a:schemeClr>
        </a:solidFill>
        <a:ln>
          <a:noFill/>
        </a:ln>
      </dgm:spPr>
      <dgm:t>
        <a:bodyPr/>
        <a:lstStyle/>
        <a:p>
          <a:r>
            <a:rPr lang="en-CA" sz="1800" dirty="0" smtClean="0">
              <a:solidFill>
                <a:schemeClr val="bg1"/>
              </a:solidFill>
              <a:effectLst/>
            </a:rPr>
            <a:t>Leaders (5%)</a:t>
          </a:r>
          <a:endParaRPr lang="en-CA" sz="1800" dirty="0">
            <a:solidFill>
              <a:schemeClr val="bg1"/>
            </a:solidFill>
            <a:effectLst/>
          </a:endParaRPr>
        </a:p>
      </dgm:t>
    </dgm:pt>
    <dgm:pt modelId="{C3C57B5D-FCC4-45A1-B12B-B038CCE4366E}" type="parTrans" cxnId="{A9E61962-49F0-49A5-BD47-E1F0645BA113}">
      <dgm:prSet/>
      <dgm:spPr/>
      <dgm:t>
        <a:bodyPr/>
        <a:lstStyle/>
        <a:p>
          <a:endParaRPr lang="en-CA"/>
        </a:p>
      </dgm:t>
    </dgm:pt>
    <dgm:pt modelId="{30D1B526-F201-4674-955C-4058C5589E23}" type="sibTrans" cxnId="{A9E61962-49F0-49A5-BD47-E1F0645BA113}">
      <dgm:prSet/>
      <dgm:spPr/>
      <dgm:t>
        <a:bodyPr/>
        <a:lstStyle/>
        <a:p>
          <a:endParaRPr lang="en-CA"/>
        </a:p>
      </dgm:t>
    </dgm:pt>
    <dgm:pt modelId="{7011B46D-8F58-40B6-9A9B-9820E0905B28}">
      <dgm:prSet phldrT="[Text]" custT="1"/>
      <dgm:spPr>
        <a:solidFill>
          <a:schemeClr val="tx2">
            <a:lumMod val="60000"/>
            <a:lumOff val="40000"/>
          </a:schemeClr>
        </a:solidFill>
        <a:ln>
          <a:noFill/>
        </a:ln>
      </dgm:spPr>
      <dgm:t>
        <a:bodyPr/>
        <a:lstStyle/>
        <a:p>
          <a:r>
            <a:rPr lang="en-CA" sz="1800" dirty="0" smtClean="0">
              <a:solidFill>
                <a:schemeClr val="bg1"/>
              </a:solidFill>
            </a:rPr>
            <a:t>Occasional Volunteers (75%)</a:t>
          </a:r>
          <a:endParaRPr lang="en-CA" sz="1800" dirty="0">
            <a:solidFill>
              <a:schemeClr val="bg1"/>
            </a:solidFill>
          </a:endParaRPr>
        </a:p>
      </dgm:t>
    </dgm:pt>
    <dgm:pt modelId="{F70E1D91-2F83-4C5C-B928-D71DE610C74F}" type="parTrans" cxnId="{EA453C54-61DA-40B3-A1C8-1BF115189764}">
      <dgm:prSet/>
      <dgm:spPr/>
      <dgm:t>
        <a:bodyPr/>
        <a:lstStyle/>
        <a:p>
          <a:endParaRPr lang="en-CA"/>
        </a:p>
      </dgm:t>
    </dgm:pt>
    <dgm:pt modelId="{F010BA69-332D-4399-A5D1-A7F67A735761}" type="sibTrans" cxnId="{EA453C54-61DA-40B3-A1C8-1BF115189764}">
      <dgm:prSet/>
      <dgm:spPr/>
      <dgm:t>
        <a:bodyPr/>
        <a:lstStyle/>
        <a:p>
          <a:endParaRPr lang="en-CA"/>
        </a:p>
      </dgm:t>
    </dgm:pt>
    <dgm:pt modelId="{AA398EF0-A707-4546-AE48-C799773EA9C9}">
      <dgm:prSet phldrT="[Text]" custT="1"/>
      <dgm:spPr>
        <a:solidFill>
          <a:schemeClr val="tx2">
            <a:lumMod val="50000"/>
          </a:schemeClr>
        </a:solidFill>
        <a:ln>
          <a:noFill/>
        </a:ln>
      </dgm:spPr>
      <dgm:t>
        <a:bodyPr/>
        <a:lstStyle/>
        <a:p>
          <a:r>
            <a:rPr lang="en-CA" sz="1800" dirty="0" smtClean="0"/>
            <a:t>Critics: Do not participate (5%)</a:t>
          </a:r>
          <a:endParaRPr lang="en-CA" sz="1800" dirty="0"/>
        </a:p>
      </dgm:t>
    </dgm:pt>
    <dgm:pt modelId="{3F962DAC-AB37-4696-BE8A-ED0243BC4550}" type="parTrans" cxnId="{9F5335BC-3927-4C4A-9F84-37A84C9F593F}">
      <dgm:prSet/>
      <dgm:spPr/>
      <dgm:t>
        <a:bodyPr/>
        <a:lstStyle/>
        <a:p>
          <a:endParaRPr lang="en-CA"/>
        </a:p>
      </dgm:t>
    </dgm:pt>
    <dgm:pt modelId="{08EB71A4-6D76-4DCE-84A8-58D1A0B4EC93}" type="sibTrans" cxnId="{9F5335BC-3927-4C4A-9F84-37A84C9F593F}">
      <dgm:prSet/>
      <dgm:spPr/>
      <dgm:t>
        <a:bodyPr/>
        <a:lstStyle/>
        <a:p>
          <a:endParaRPr lang="en-CA"/>
        </a:p>
      </dgm:t>
    </dgm:pt>
    <dgm:pt modelId="{8E296101-0F2E-441A-BCDB-641202AF422D}">
      <dgm:prSet phldrT="[Text]"/>
      <dgm:spPr>
        <a:solidFill>
          <a:schemeClr val="tx2">
            <a:lumMod val="60000"/>
            <a:lumOff val="40000"/>
          </a:schemeClr>
        </a:solidFill>
        <a:ln>
          <a:noFill/>
        </a:ln>
      </dgm:spPr>
      <dgm:t>
        <a:bodyPr/>
        <a:lstStyle/>
        <a:p>
          <a:endParaRPr lang="en-CA" dirty="0"/>
        </a:p>
      </dgm:t>
    </dgm:pt>
    <dgm:pt modelId="{16165958-053A-4295-AB2F-D0AA1C3CD4FC}" type="parTrans" cxnId="{C02E984A-9EC7-4CB9-B33C-FF27CE29019C}">
      <dgm:prSet/>
      <dgm:spPr/>
      <dgm:t>
        <a:bodyPr/>
        <a:lstStyle/>
        <a:p>
          <a:endParaRPr lang="en-CA"/>
        </a:p>
      </dgm:t>
    </dgm:pt>
    <dgm:pt modelId="{73B4618A-6F89-4527-84D7-4AEED42096A4}" type="sibTrans" cxnId="{C02E984A-9EC7-4CB9-B33C-FF27CE29019C}">
      <dgm:prSet/>
      <dgm:spPr/>
      <dgm:t>
        <a:bodyPr/>
        <a:lstStyle/>
        <a:p>
          <a:endParaRPr lang="en-CA"/>
        </a:p>
      </dgm:t>
    </dgm:pt>
    <dgm:pt modelId="{4D035BF5-CA6C-476D-AF4F-DA5406126C59}">
      <dgm:prSet phldrT="[Text]"/>
      <dgm:spPr>
        <a:solidFill>
          <a:schemeClr val="tx2">
            <a:lumMod val="60000"/>
            <a:lumOff val="40000"/>
          </a:schemeClr>
        </a:solidFill>
        <a:ln>
          <a:noFill/>
        </a:ln>
      </dgm:spPr>
      <dgm:t>
        <a:bodyPr/>
        <a:lstStyle/>
        <a:p>
          <a:endParaRPr lang="en-CA" dirty="0"/>
        </a:p>
      </dgm:t>
    </dgm:pt>
    <dgm:pt modelId="{E6773533-D53D-4A83-94B3-CF9D19EFA452}" type="parTrans" cxnId="{589FA7F2-FF0C-47B0-9521-5B4BAF0C0595}">
      <dgm:prSet/>
      <dgm:spPr/>
      <dgm:t>
        <a:bodyPr/>
        <a:lstStyle/>
        <a:p>
          <a:endParaRPr lang="en-CA"/>
        </a:p>
      </dgm:t>
    </dgm:pt>
    <dgm:pt modelId="{7F1F2A87-318F-4353-9FFE-53D816D25476}" type="sibTrans" cxnId="{589FA7F2-FF0C-47B0-9521-5B4BAF0C0595}">
      <dgm:prSet/>
      <dgm:spPr/>
      <dgm:t>
        <a:bodyPr/>
        <a:lstStyle/>
        <a:p>
          <a:endParaRPr lang="en-CA"/>
        </a:p>
      </dgm:t>
    </dgm:pt>
    <dgm:pt modelId="{1454208E-2C0D-4D2C-8950-C1BFE9FA68F5}">
      <dgm:prSet phldrT="[Text]" custT="1"/>
      <dgm:spPr>
        <a:solidFill>
          <a:schemeClr val="tx2">
            <a:lumMod val="40000"/>
            <a:lumOff val="60000"/>
          </a:schemeClr>
        </a:solidFill>
        <a:ln>
          <a:noFill/>
        </a:ln>
      </dgm:spPr>
      <dgm:t>
        <a:bodyPr/>
        <a:lstStyle/>
        <a:p>
          <a:r>
            <a:rPr lang="en-CA" sz="1800" dirty="0" smtClean="0">
              <a:solidFill>
                <a:schemeClr val="bg1"/>
              </a:solidFill>
            </a:rPr>
            <a:t>Active Volunteers (15%)</a:t>
          </a:r>
          <a:endParaRPr lang="en-CA" sz="1800" dirty="0">
            <a:solidFill>
              <a:schemeClr val="bg1"/>
            </a:solidFill>
          </a:endParaRPr>
        </a:p>
      </dgm:t>
    </dgm:pt>
    <dgm:pt modelId="{92C86D9D-7E32-42AD-9968-EA93F5E028D7}" type="parTrans" cxnId="{2A6B05AB-B45F-4285-8563-77A73699A235}">
      <dgm:prSet/>
      <dgm:spPr/>
      <dgm:t>
        <a:bodyPr/>
        <a:lstStyle/>
        <a:p>
          <a:endParaRPr lang="en-CA"/>
        </a:p>
      </dgm:t>
    </dgm:pt>
    <dgm:pt modelId="{DD3CFB78-E964-4BA1-B1CB-E1974451457B}" type="sibTrans" cxnId="{2A6B05AB-B45F-4285-8563-77A73699A235}">
      <dgm:prSet/>
      <dgm:spPr/>
      <dgm:t>
        <a:bodyPr/>
        <a:lstStyle/>
        <a:p>
          <a:endParaRPr lang="en-CA"/>
        </a:p>
      </dgm:t>
    </dgm:pt>
    <dgm:pt modelId="{0B1C0462-C385-41C3-B61F-01B0E1EBAAFB}" type="pres">
      <dgm:prSet presAssocID="{1EA82B19-889F-428C-81B4-C9935A36B5AF}" presName="Name0" presStyleCnt="0">
        <dgm:presLayoutVars>
          <dgm:dir/>
          <dgm:animLvl val="lvl"/>
          <dgm:resizeHandles val="exact"/>
        </dgm:presLayoutVars>
      </dgm:prSet>
      <dgm:spPr/>
    </dgm:pt>
    <dgm:pt modelId="{E1DC158E-8EA7-453D-9AF9-D6BD4F3222C0}" type="pres">
      <dgm:prSet presAssocID="{897BDCED-89A5-41D3-8952-4DD8070B21F6}" presName="Name8" presStyleCnt="0"/>
      <dgm:spPr/>
    </dgm:pt>
    <dgm:pt modelId="{BC95B92A-F8E9-49E9-8AC5-FBA01A39EF72}" type="pres">
      <dgm:prSet presAssocID="{897BDCED-89A5-41D3-8952-4DD8070B21F6}" presName="level" presStyleLbl="node1" presStyleIdx="0" presStyleCnt="6">
        <dgm:presLayoutVars>
          <dgm:chMax val="1"/>
          <dgm:bulletEnabled val="1"/>
        </dgm:presLayoutVars>
      </dgm:prSet>
      <dgm:spPr/>
      <dgm:t>
        <a:bodyPr/>
        <a:lstStyle/>
        <a:p>
          <a:endParaRPr lang="en-US"/>
        </a:p>
      </dgm:t>
    </dgm:pt>
    <dgm:pt modelId="{4BA13FBF-36CC-4E77-B7DC-1B3131449970}" type="pres">
      <dgm:prSet presAssocID="{897BDCED-89A5-41D3-8952-4DD8070B21F6}" presName="levelTx" presStyleLbl="revTx" presStyleIdx="0" presStyleCnt="0">
        <dgm:presLayoutVars>
          <dgm:chMax val="1"/>
          <dgm:bulletEnabled val="1"/>
        </dgm:presLayoutVars>
      </dgm:prSet>
      <dgm:spPr/>
      <dgm:t>
        <a:bodyPr/>
        <a:lstStyle/>
        <a:p>
          <a:endParaRPr lang="en-US"/>
        </a:p>
      </dgm:t>
    </dgm:pt>
    <dgm:pt modelId="{86561A37-46C8-414F-9881-E4212F7951F6}" type="pres">
      <dgm:prSet presAssocID="{1454208E-2C0D-4D2C-8950-C1BFE9FA68F5}" presName="Name8" presStyleCnt="0"/>
      <dgm:spPr/>
    </dgm:pt>
    <dgm:pt modelId="{1C7502F8-F385-4ABA-AEEE-75BE3C4E52B1}" type="pres">
      <dgm:prSet presAssocID="{1454208E-2C0D-4D2C-8950-C1BFE9FA68F5}" presName="level" presStyleLbl="node1" presStyleIdx="1" presStyleCnt="6">
        <dgm:presLayoutVars>
          <dgm:chMax val="1"/>
          <dgm:bulletEnabled val="1"/>
        </dgm:presLayoutVars>
      </dgm:prSet>
      <dgm:spPr/>
      <dgm:t>
        <a:bodyPr/>
        <a:lstStyle/>
        <a:p>
          <a:endParaRPr lang="en-US"/>
        </a:p>
      </dgm:t>
    </dgm:pt>
    <dgm:pt modelId="{8285B60B-F762-42FF-BE75-1E7009EBC015}" type="pres">
      <dgm:prSet presAssocID="{1454208E-2C0D-4D2C-8950-C1BFE9FA68F5}" presName="levelTx" presStyleLbl="revTx" presStyleIdx="0" presStyleCnt="0">
        <dgm:presLayoutVars>
          <dgm:chMax val="1"/>
          <dgm:bulletEnabled val="1"/>
        </dgm:presLayoutVars>
      </dgm:prSet>
      <dgm:spPr/>
      <dgm:t>
        <a:bodyPr/>
        <a:lstStyle/>
        <a:p>
          <a:endParaRPr lang="en-US"/>
        </a:p>
      </dgm:t>
    </dgm:pt>
    <dgm:pt modelId="{27C45356-67C9-4A8C-AF38-8B0CF9C2DC3D}" type="pres">
      <dgm:prSet presAssocID="{4D035BF5-CA6C-476D-AF4F-DA5406126C59}" presName="Name8" presStyleCnt="0"/>
      <dgm:spPr/>
    </dgm:pt>
    <dgm:pt modelId="{8180D360-F253-4903-9235-A3B9B81DF3DF}" type="pres">
      <dgm:prSet presAssocID="{4D035BF5-CA6C-476D-AF4F-DA5406126C59}" presName="level" presStyleLbl="node1" presStyleIdx="2" presStyleCnt="6">
        <dgm:presLayoutVars>
          <dgm:chMax val="1"/>
          <dgm:bulletEnabled val="1"/>
        </dgm:presLayoutVars>
      </dgm:prSet>
      <dgm:spPr/>
      <dgm:t>
        <a:bodyPr/>
        <a:lstStyle/>
        <a:p>
          <a:endParaRPr lang="en-CA"/>
        </a:p>
      </dgm:t>
    </dgm:pt>
    <dgm:pt modelId="{E309281B-8F7F-4DE0-B1F4-4EFF5A63A7B2}" type="pres">
      <dgm:prSet presAssocID="{4D035BF5-CA6C-476D-AF4F-DA5406126C59}" presName="levelTx" presStyleLbl="revTx" presStyleIdx="0" presStyleCnt="0">
        <dgm:presLayoutVars>
          <dgm:chMax val="1"/>
          <dgm:bulletEnabled val="1"/>
        </dgm:presLayoutVars>
      </dgm:prSet>
      <dgm:spPr/>
      <dgm:t>
        <a:bodyPr/>
        <a:lstStyle/>
        <a:p>
          <a:endParaRPr lang="en-CA"/>
        </a:p>
      </dgm:t>
    </dgm:pt>
    <dgm:pt modelId="{D64C12A3-536E-4EA7-90B2-4052EA010B1A}" type="pres">
      <dgm:prSet presAssocID="{7011B46D-8F58-40B6-9A9B-9820E0905B28}" presName="Name8" presStyleCnt="0"/>
      <dgm:spPr/>
    </dgm:pt>
    <dgm:pt modelId="{FABF947F-4189-4EE2-82FB-6D68AE2D9F00}" type="pres">
      <dgm:prSet presAssocID="{7011B46D-8F58-40B6-9A9B-9820E0905B28}" presName="level" presStyleLbl="node1" presStyleIdx="3" presStyleCnt="6">
        <dgm:presLayoutVars>
          <dgm:chMax val="1"/>
          <dgm:bulletEnabled val="1"/>
        </dgm:presLayoutVars>
      </dgm:prSet>
      <dgm:spPr/>
      <dgm:t>
        <a:bodyPr/>
        <a:lstStyle/>
        <a:p>
          <a:endParaRPr lang="en-US"/>
        </a:p>
      </dgm:t>
    </dgm:pt>
    <dgm:pt modelId="{DFDAB680-1B7C-40D6-9C5B-FB21FBC77A21}" type="pres">
      <dgm:prSet presAssocID="{7011B46D-8F58-40B6-9A9B-9820E0905B28}" presName="levelTx" presStyleLbl="revTx" presStyleIdx="0" presStyleCnt="0">
        <dgm:presLayoutVars>
          <dgm:chMax val="1"/>
          <dgm:bulletEnabled val="1"/>
        </dgm:presLayoutVars>
      </dgm:prSet>
      <dgm:spPr/>
      <dgm:t>
        <a:bodyPr/>
        <a:lstStyle/>
        <a:p>
          <a:endParaRPr lang="en-US"/>
        </a:p>
      </dgm:t>
    </dgm:pt>
    <dgm:pt modelId="{A1E18E5F-72E9-40CB-8C13-2B445559E55E}" type="pres">
      <dgm:prSet presAssocID="{8E296101-0F2E-441A-BCDB-641202AF422D}" presName="Name8" presStyleCnt="0"/>
      <dgm:spPr/>
    </dgm:pt>
    <dgm:pt modelId="{6A3F7567-2890-4DC5-A70B-54DC830910B8}" type="pres">
      <dgm:prSet presAssocID="{8E296101-0F2E-441A-BCDB-641202AF422D}" presName="level" presStyleLbl="node1" presStyleIdx="4" presStyleCnt="6">
        <dgm:presLayoutVars>
          <dgm:chMax val="1"/>
          <dgm:bulletEnabled val="1"/>
        </dgm:presLayoutVars>
      </dgm:prSet>
      <dgm:spPr/>
      <dgm:t>
        <a:bodyPr/>
        <a:lstStyle/>
        <a:p>
          <a:endParaRPr lang="en-US"/>
        </a:p>
      </dgm:t>
    </dgm:pt>
    <dgm:pt modelId="{5D4113FF-A5A7-4656-8D94-7F2C0398A596}" type="pres">
      <dgm:prSet presAssocID="{8E296101-0F2E-441A-BCDB-641202AF422D}" presName="levelTx" presStyleLbl="revTx" presStyleIdx="0" presStyleCnt="0">
        <dgm:presLayoutVars>
          <dgm:chMax val="1"/>
          <dgm:bulletEnabled val="1"/>
        </dgm:presLayoutVars>
      </dgm:prSet>
      <dgm:spPr/>
      <dgm:t>
        <a:bodyPr/>
        <a:lstStyle/>
        <a:p>
          <a:endParaRPr lang="en-US"/>
        </a:p>
      </dgm:t>
    </dgm:pt>
    <dgm:pt modelId="{620A8146-E487-47B9-92CA-CCB8B8E96BE8}" type="pres">
      <dgm:prSet presAssocID="{AA398EF0-A707-4546-AE48-C799773EA9C9}" presName="Name8" presStyleCnt="0"/>
      <dgm:spPr/>
    </dgm:pt>
    <dgm:pt modelId="{147B3F3B-A2BF-4E31-B06A-A13A481BC50F}" type="pres">
      <dgm:prSet presAssocID="{AA398EF0-A707-4546-AE48-C799773EA9C9}" presName="level" presStyleLbl="node1" presStyleIdx="5" presStyleCnt="6">
        <dgm:presLayoutVars>
          <dgm:chMax val="1"/>
          <dgm:bulletEnabled val="1"/>
        </dgm:presLayoutVars>
      </dgm:prSet>
      <dgm:spPr/>
      <dgm:t>
        <a:bodyPr/>
        <a:lstStyle/>
        <a:p>
          <a:endParaRPr lang="en-CA"/>
        </a:p>
      </dgm:t>
    </dgm:pt>
    <dgm:pt modelId="{742C5528-3B68-4E28-A619-70DCE9C9C2C8}" type="pres">
      <dgm:prSet presAssocID="{AA398EF0-A707-4546-AE48-C799773EA9C9}" presName="levelTx" presStyleLbl="revTx" presStyleIdx="0" presStyleCnt="0">
        <dgm:presLayoutVars>
          <dgm:chMax val="1"/>
          <dgm:bulletEnabled val="1"/>
        </dgm:presLayoutVars>
      </dgm:prSet>
      <dgm:spPr/>
      <dgm:t>
        <a:bodyPr/>
        <a:lstStyle/>
        <a:p>
          <a:endParaRPr lang="en-CA"/>
        </a:p>
      </dgm:t>
    </dgm:pt>
  </dgm:ptLst>
  <dgm:cxnLst>
    <dgm:cxn modelId="{9F5335BC-3927-4C4A-9F84-37A84C9F593F}" srcId="{1EA82B19-889F-428C-81B4-C9935A36B5AF}" destId="{AA398EF0-A707-4546-AE48-C799773EA9C9}" srcOrd="5" destOrd="0" parTransId="{3F962DAC-AB37-4696-BE8A-ED0243BC4550}" sibTransId="{08EB71A4-6D76-4DCE-84A8-58D1A0B4EC93}"/>
    <dgm:cxn modelId="{C02E984A-9EC7-4CB9-B33C-FF27CE29019C}" srcId="{1EA82B19-889F-428C-81B4-C9935A36B5AF}" destId="{8E296101-0F2E-441A-BCDB-641202AF422D}" srcOrd="4" destOrd="0" parTransId="{16165958-053A-4295-AB2F-D0AA1C3CD4FC}" sibTransId="{73B4618A-6F89-4527-84D7-4AEED42096A4}"/>
    <dgm:cxn modelId="{DC76F3B0-4523-4F0E-8397-96BD71EC3254}" type="presOf" srcId="{897BDCED-89A5-41D3-8952-4DD8070B21F6}" destId="{BC95B92A-F8E9-49E9-8AC5-FBA01A39EF72}" srcOrd="0" destOrd="0" presId="urn:microsoft.com/office/officeart/2005/8/layout/pyramid1"/>
    <dgm:cxn modelId="{EA453C54-61DA-40B3-A1C8-1BF115189764}" srcId="{1EA82B19-889F-428C-81B4-C9935A36B5AF}" destId="{7011B46D-8F58-40B6-9A9B-9820E0905B28}" srcOrd="3" destOrd="0" parTransId="{F70E1D91-2F83-4C5C-B928-D71DE610C74F}" sibTransId="{F010BA69-332D-4399-A5D1-A7F67A735761}"/>
    <dgm:cxn modelId="{28074E41-AAF5-4E96-8CBA-0972E089D58F}" type="presOf" srcId="{8E296101-0F2E-441A-BCDB-641202AF422D}" destId="{6A3F7567-2890-4DC5-A70B-54DC830910B8}" srcOrd="0" destOrd="0" presId="urn:microsoft.com/office/officeart/2005/8/layout/pyramid1"/>
    <dgm:cxn modelId="{C84AE6C2-E967-4B6E-B42E-0EEDB3EC6C0E}" type="presOf" srcId="{7011B46D-8F58-40B6-9A9B-9820E0905B28}" destId="{DFDAB680-1B7C-40D6-9C5B-FB21FBC77A21}" srcOrd="1" destOrd="0" presId="urn:microsoft.com/office/officeart/2005/8/layout/pyramid1"/>
    <dgm:cxn modelId="{A9E61962-49F0-49A5-BD47-E1F0645BA113}" srcId="{1EA82B19-889F-428C-81B4-C9935A36B5AF}" destId="{897BDCED-89A5-41D3-8952-4DD8070B21F6}" srcOrd="0" destOrd="0" parTransId="{C3C57B5D-FCC4-45A1-B12B-B038CCE4366E}" sibTransId="{30D1B526-F201-4674-955C-4058C5589E23}"/>
    <dgm:cxn modelId="{A6F72372-50C1-4C53-A833-E709D37CED8E}" type="presOf" srcId="{1EA82B19-889F-428C-81B4-C9935A36B5AF}" destId="{0B1C0462-C385-41C3-B61F-01B0E1EBAAFB}" srcOrd="0" destOrd="0" presId="urn:microsoft.com/office/officeart/2005/8/layout/pyramid1"/>
    <dgm:cxn modelId="{91317F91-7DE4-450E-B574-0191C0FC7376}" type="presOf" srcId="{7011B46D-8F58-40B6-9A9B-9820E0905B28}" destId="{FABF947F-4189-4EE2-82FB-6D68AE2D9F00}" srcOrd="0" destOrd="0" presId="urn:microsoft.com/office/officeart/2005/8/layout/pyramid1"/>
    <dgm:cxn modelId="{2A6B05AB-B45F-4285-8563-77A73699A235}" srcId="{1EA82B19-889F-428C-81B4-C9935A36B5AF}" destId="{1454208E-2C0D-4D2C-8950-C1BFE9FA68F5}" srcOrd="1" destOrd="0" parTransId="{92C86D9D-7E32-42AD-9968-EA93F5E028D7}" sibTransId="{DD3CFB78-E964-4BA1-B1CB-E1974451457B}"/>
    <dgm:cxn modelId="{49A056A6-F12A-42BB-8B0A-8384C7EC95D0}" type="presOf" srcId="{AA398EF0-A707-4546-AE48-C799773EA9C9}" destId="{147B3F3B-A2BF-4E31-B06A-A13A481BC50F}" srcOrd="0" destOrd="0" presId="urn:microsoft.com/office/officeart/2005/8/layout/pyramid1"/>
    <dgm:cxn modelId="{7EACFDB4-61F5-4498-9C76-2F87C9027371}" type="presOf" srcId="{AA398EF0-A707-4546-AE48-C799773EA9C9}" destId="{742C5528-3B68-4E28-A619-70DCE9C9C2C8}" srcOrd="1" destOrd="0" presId="urn:microsoft.com/office/officeart/2005/8/layout/pyramid1"/>
    <dgm:cxn modelId="{589FA7F2-FF0C-47B0-9521-5B4BAF0C0595}" srcId="{1EA82B19-889F-428C-81B4-C9935A36B5AF}" destId="{4D035BF5-CA6C-476D-AF4F-DA5406126C59}" srcOrd="2" destOrd="0" parTransId="{E6773533-D53D-4A83-94B3-CF9D19EFA452}" sibTransId="{7F1F2A87-318F-4353-9FFE-53D816D25476}"/>
    <dgm:cxn modelId="{E99658BA-4169-4E7E-8862-6C9866DC7187}" type="presOf" srcId="{1454208E-2C0D-4D2C-8950-C1BFE9FA68F5}" destId="{1C7502F8-F385-4ABA-AEEE-75BE3C4E52B1}" srcOrd="0" destOrd="0" presId="urn:microsoft.com/office/officeart/2005/8/layout/pyramid1"/>
    <dgm:cxn modelId="{5FBDC0F3-1D38-47E7-BA42-601B9384D4CD}" type="presOf" srcId="{897BDCED-89A5-41D3-8952-4DD8070B21F6}" destId="{4BA13FBF-36CC-4E77-B7DC-1B3131449970}" srcOrd="1" destOrd="0" presId="urn:microsoft.com/office/officeart/2005/8/layout/pyramid1"/>
    <dgm:cxn modelId="{7E6DADBC-04CE-4396-8EF0-B46311ABEB7F}" type="presOf" srcId="{8E296101-0F2E-441A-BCDB-641202AF422D}" destId="{5D4113FF-A5A7-4656-8D94-7F2C0398A596}" srcOrd="1" destOrd="0" presId="urn:microsoft.com/office/officeart/2005/8/layout/pyramid1"/>
    <dgm:cxn modelId="{3F109806-D8B2-4575-8E2F-290F70F9D3B8}" type="presOf" srcId="{1454208E-2C0D-4D2C-8950-C1BFE9FA68F5}" destId="{8285B60B-F762-42FF-BE75-1E7009EBC015}" srcOrd="1" destOrd="0" presId="urn:microsoft.com/office/officeart/2005/8/layout/pyramid1"/>
    <dgm:cxn modelId="{F2166812-923B-4E4F-A237-EB6FA356A027}" type="presOf" srcId="{4D035BF5-CA6C-476D-AF4F-DA5406126C59}" destId="{E309281B-8F7F-4DE0-B1F4-4EFF5A63A7B2}" srcOrd="1" destOrd="0" presId="urn:microsoft.com/office/officeart/2005/8/layout/pyramid1"/>
    <dgm:cxn modelId="{DAC5E77C-7035-4B82-9D28-B064BF18AA47}" type="presOf" srcId="{4D035BF5-CA6C-476D-AF4F-DA5406126C59}" destId="{8180D360-F253-4903-9235-A3B9B81DF3DF}" srcOrd="0" destOrd="0" presId="urn:microsoft.com/office/officeart/2005/8/layout/pyramid1"/>
    <dgm:cxn modelId="{9D46040C-1F7F-4D2F-9C6D-F8251F8185F6}" type="presParOf" srcId="{0B1C0462-C385-41C3-B61F-01B0E1EBAAFB}" destId="{E1DC158E-8EA7-453D-9AF9-D6BD4F3222C0}" srcOrd="0" destOrd="0" presId="urn:microsoft.com/office/officeart/2005/8/layout/pyramid1"/>
    <dgm:cxn modelId="{89E1B089-2F36-4FDA-9A26-AF5700336763}" type="presParOf" srcId="{E1DC158E-8EA7-453D-9AF9-D6BD4F3222C0}" destId="{BC95B92A-F8E9-49E9-8AC5-FBA01A39EF72}" srcOrd="0" destOrd="0" presId="urn:microsoft.com/office/officeart/2005/8/layout/pyramid1"/>
    <dgm:cxn modelId="{1B2B5BEE-6D8B-4E0C-8AA8-2EDF5C1F5E33}" type="presParOf" srcId="{E1DC158E-8EA7-453D-9AF9-D6BD4F3222C0}" destId="{4BA13FBF-36CC-4E77-B7DC-1B3131449970}" srcOrd="1" destOrd="0" presId="urn:microsoft.com/office/officeart/2005/8/layout/pyramid1"/>
    <dgm:cxn modelId="{45F56D6A-8CD5-4B78-BAB6-047FC9FB0807}" type="presParOf" srcId="{0B1C0462-C385-41C3-B61F-01B0E1EBAAFB}" destId="{86561A37-46C8-414F-9881-E4212F7951F6}" srcOrd="1" destOrd="0" presId="urn:microsoft.com/office/officeart/2005/8/layout/pyramid1"/>
    <dgm:cxn modelId="{5154781B-6C96-4E4F-820D-E894EFADEC6C}" type="presParOf" srcId="{86561A37-46C8-414F-9881-E4212F7951F6}" destId="{1C7502F8-F385-4ABA-AEEE-75BE3C4E52B1}" srcOrd="0" destOrd="0" presId="urn:microsoft.com/office/officeart/2005/8/layout/pyramid1"/>
    <dgm:cxn modelId="{B5BE06A0-4781-43C8-B888-156C4538B05C}" type="presParOf" srcId="{86561A37-46C8-414F-9881-E4212F7951F6}" destId="{8285B60B-F762-42FF-BE75-1E7009EBC015}" srcOrd="1" destOrd="0" presId="urn:microsoft.com/office/officeart/2005/8/layout/pyramid1"/>
    <dgm:cxn modelId="{51D817ED-FFA2-49F1-A6CA-9E03E23DF337}" type="presParOf" srcId="{0B1C0462-C385-41C3-B61F-01B0E1EBAAFB}" destId="{27C45356-67C9-4A8C-AF38-8B0CF9C2DC3D}" srcOrd="2" destOrd="0" presId="urn:microsoft.com/office/officeart/2005/8/layout/pyramid1"/>
    <dgm:cxn modelId="{34E9AC4E-3C7B-4C0F-A80B-956E29A27E55}" type="presParOf" srcId="{27C45356-67C9-4A8C-AF38-8B0CF9C2DC3D}" destId="{8180D360-F253-4903-9235-A3B9B81DF3DF}" srcOrd="0" destOrd="0" presId="urn:microsoft.com/office/officeart/2005/8/layout/pyramid1"/>
    <dgm:cxn modelId="{BE40A4E5-E356-4677-92DC-932E56230397}" type="presParOf" srcId="{27C45356-67C9-4A8C-AF38-8B0CF9C2DC3D}" destId="{E309281B-8F7F-4DE0-B1F4-4EFF5A63A7B2}" srcOrd="1" destOrd="0" presId="urn:microsoft.com/office/officeart/2005/8/layout/pyramid1"/>
    <dgm:cxn modelId="{709FFCA9-26BE-4728-A661-DFEA26AB7CAC}" type="presParOf" srcId="{0B1C0462-C385-41C3-B61F-01B0E1EBAAFB}" destId="{D64C12A3-536E-4EA7-90B2-4052EA010B1A}" srcOrd="3" destOrd="0" presId="urn:microsoft.com/office/officeart/2005/8/layout/pyramid1"/>
    <dgm:cxn modelId="{A0A6C1DE-59A7-4A35-AFB2-7617FC248BA0}" type="presParOf" srcId="{D64C12A3-536E-4EA7-90B2-4052EA010B1A}" destId="{FABF947F-4189-4EE2-82FB-6D68AE2D9F00}" srcOrd="0" destOrd="0" presId="urn:microsoft.com/office/officeart/2005/8/layout/pyramid1"/>
    <dgm:cxn modelId="{AEB344B3-4F2B-47B7-AAFE-063B5F86712C}" type="presParOf" srcId="{D64C12A3-536E-4EA7-90B2-4052EA010B1A}" destId="{DFDAB680-1B7C-40D6-9C5B-FB21FBC77A21}" srcOrd="1" destOrd="0" presId="urn:microsoft.com/office/officeart/2005/8/layout/pyramid1"/>
    <dgm:cxn modelId="{FED4C598-8FB7-4880-B9DA-6A747469D3C9}" type="presParOf" srcId="{0B1C0462-C385-41C3-B61F-01B0E1EBAAFB}" destId="{A1E18E5F-72E9-40CB-8C13-2B445559E55E}" srcOrd="4" destOrd="0" presId="urn:microsoft.com/office/officeart/2005/8/layout/pyramid1"/>
    <dgm:cxn modelId="{7B738345-29C0-4A07-A707-9B8472DAE321}" type="presParOf" srcId="{A1E18E5F-72E9-40CB-8C13-2B445559E55E}" destId="{6A3F7567-2890-4DC5-A70B-54DC830910B8}" srcOrd="0" destOrd="0" presId="urn:microsoft.com/office/officeart/2005/8/layout/pyramid1"/>
    <dgm:cxn modelId="{F5C8B539-4833-4EDE-B560-18542EEA3772}" type="presParOf" srcId="{A1E18E5F-72E9-40CB-8C13-2B445559E55E}" destId="{5D4113FF-A5A7-4656-8D94-7F2C0398A596}" srcOrd="1" destOrd="0" presId="urn:microsoft.com/office/officeart/2005/8/layout/pyramid1"/>
    <dgm:cxn modelId="{C1A77B7C-970E-4C93-ACD2-CBA8E44A8C58}" type="presParOf" srcId="{0B1C0462-C385-41C3-B61F-01B0E1EBAAFB}" destId="{620A8146-E487-47B9-92CA-CCB8B8E96BE8}" srcOrd="5" destOrd="0" presId="urn:microsoft.com/office/officeart/2005/8/layout/pyramid1"/>
    <dgm:cxn modelId="{5686F75F-3AE0-4606-B3C6-2338B6990609}" type="presParOf" srcId="{620A8146-E487-47B9-92CA-CCB8B8E96BE8}" destId="{147B3F3B-A2BF-4E31-B06A-A13A481BC50F}" srcOrd="0" destOrd="0" presId="urn:microsoft.com/office/officeart/2005/8/layout/pyramid1"/>
    <dgm:cxn modelId="{5F202A5E-9975-48E5-8B7C-B9E9E465B2E3}" type="presParOf" srcId="{620A8146-E487-47B9-92CA-CCB8B8E96BE8}" destId="{742C5528-3B68-4E28-A619-70DCE9C9C2C8}" srcOrd="1" destOrd="0" presId="urn:microsoft.com/office/officeart/2005/8/layout/pyramid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C95B92A-F8E9-49E9-8AC5-FBA01A39EF72}">
      <dsp:nvSpPr>
        <dsp:cNvPr id="0" name=""/>
        <dsp:cNvSpPr/>
      </dsp:nvSpPr>
      <dsp:spPr>
        <a:xfrm>
          <a:off x="2540000" y="0"/>
          <a:ext cx="1016000" cy="677333"/>
        </a:xfrm>
        <a:prstGeom prst="trapezoid">
          <a:avLst>
            <a:gd name="adj" fmla="val 75000"/>
          </a:avLst>
        </a:prstGeom>
        <a:solidFill>
          <a:schemeClr val="tx2">
            <a:lumMod val="20000"/>
            <a:lumOff val="80000"/>
          </a:schemeClr>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CA" sz="1800" kern="1200" dirty="0" smtClean="0">
              <a:solidFill>
                <a:schemeClr val="bg1"/>
              </a:solidFill>
              <a:effectLst/>
            </a:rPr>
            <a:t>Leaders (5%)</a:t>
          </a:r>
          <a:endParaRPr lang="en-CA" sz="1800" kern="1200" dirty="0">
            <a:solidFill>
              <a:schemeClr val="bg1"/>
            </a:solidFill>
            <a:effectLst/>
          </a:endParaRPr>
        </a:p>
      </dsp:txBody>
      <dsp:txXfrm>
        <a:off x="2540000" y="0"/>
        <a:ext cx="1016000" cy="677333"/>
      </dsp:txXfrm>
    </dsp:sp>
    <dsp:sp modelId="{1C7502F8-F385-4ABA-AEEE-75BE3C4E52B1}">
      <dsp:nvSpPr>
        <dsp:cNvPr id="0" name=""/>
        <dsp:cNvSpPr/>
      </dsp:nvSpPr>
      <dsp:spPr>
        <a:xfrm>
          <a:off x="2032000" y="677333"/>
          <a:ext cx="2032000" cy="677333"/>
        </a:xfrm>
        <a:prstGeom prst="trapezoid">
          <a:avLst>
            <a:gd name="adj" fmla="val 75000"/>
          </a:avLst>
        </a:prstGeom>
        <a:solidFill>
          <a:schemeClr val="tx2">
            <a:lumMod val="40000"/>
            <a:lumOff val="60000"/>
          </a:schemeClr>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CA" sz="1800" kern="1200" dirty="0" smtClean="0">
              <a:solidFill>
                <a:schemeClr val="bg1"/>
              </a:solidFill>
            </a:rPr>
            <a:t>Active Volunteers (15%)</a:t>
          </a:r>
          <a:endParaRPr lang="en-CA" sz="1800" kern="1200" dirty="0">
            <a:solidFill>
              <a:schemeClr val="bg1"/>
            </a:solidFill>
          </a:endParaRPr>
        </a:p>
      </dsp:txBody>
      <dsp:txXfrm>
        <a:off x="2387600" y="677333"/>
        <a:ext cx="1320800" cy="677333"/>
      </dsp:txXfrm>
    </dsp:sp>
    <dsp:sp modelId="{8180D360-F253-4903-9235-A3B9B81DF3DF}">
      <dsp:nvSpPr>
        <dsp:cNvPr id="0" name=""/>
        <dsp:cNvSpPr/>
      </dsp:nvSpPr>
      <dsp:spPr>
        <a:xfrm>
          <a:off x="1523999" y="1354666"/>
          <a:ext cx="3048000" cy="677333"/>
        </a:xfrm>
        <a:prstGeom prst="trapezoid">
          <a:avLst>
            <a:gd name="adj" fmla="val 75000"/>
          </a:avLst>
        </a:prstGeom>
        <a:solidFill>
          <a:schemeClr val="tx2">
            <a:lumMod val="60000"/>
            <a:lumOff val="40000"/>
          </a:schemeClr>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610" tIns="54610" rIns="54610" bIns="54610" numCol="1" spcCol="1270" anchor="ctr" anchorCtr="0">
          <a:noAutofit/>
        </a:bodyPr>
        <a:lstStyle/>
        <a:p>
          <a:pPr lvl="0" algn="ctr" defTabSz="1911350">
            <a:lnSpc>
              <a:spcPct val="90000"/>
            </a:lnSpc>
            <a:spcBef>
              <a:spcPct val="0"/>
            </a:spcBef>
            <a:spcAft>
              <a:spcPct val="35000"/>
            </a:spcAft>
          </a:pPr>
          <a:endParaRPr lang="en-CA" sz="4300" kern="1200" dirty="0"/>
        </a:p>
      </dsp:txBody>
      <dsp:txXfrm>
        <a:off x="2057399" y="1354666"/>
        <a:ext cx="1981200" cy="677333"/>
      </dsp:txXfrm>
    </dsp:sp>
    <dsp:sp modelId="{FABF947F-4189-4EE2-82FB-6D68AE2D9F00}">
      <dsp:nvSpPr>
        <dsp:cNvPr id="0" name=""/>
        <dsp:cNvSpPr/>
      </dsp:nvSpPr>
      <dsp:spPr>
        <a:xfrm>
          <a:off x="1015999" y="2032000"/>
          <a:ext cx="4064000" cy="677333"/>
        </a:xfrm>
        <a:prstGeom prst="trapezoid">
          <a:avLst>
            <a:gd name="adj" fmla="val 75000"/>
          </a:avLst>
        </a:prstGeom>
        <a:solidFill>
          <a:schemeClr val="tx2">
            <a:lumMod val="60000"/>
            <a:lumOff val="40000"/>
          </a:schemeClr>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CA" sz="1800" kern="1200" dirty="0" smtClean="0">
              <a:solidFill>
                <a:schemeClr val="bg1"/>
              </a:solidFill>
            </a:rPr>
            <a:t>Occasional Volunteers (75%)</a:t>
          </a:r>
          <a:endParaRPr lang="en-CA" sz="1800" kern="1200" dirty="0">
            <a:solidFill>
              <a:schemeClr val="bg1"/>
            </a:solidFill>
          </a:endParaRPr>
        </a:p>
      </dsp:txBody>
      <dsp:txXfrm>
        <a:off x="1727199" y="2032000"/>
        <a:ext cx="2641600" cy="677333"/>
      </dsp:txXfrm>
    </dsp:sp>
    <dsp:sp modelId="{6A3F7567-2890-4DC5-A70B-54DC830910B8}">
      <dsp:nvSpPr>
        <dsp:cNvPr id="0" name=""/>
        <dsp:cNvSpPr/>
      </dsp:nvSpPr>
      <dsp:spPr>
        <a:xfrm>
          <a:off x="507999" y="2709333"/>
          <a:ext cx="5080000" cy="677333"/>
        </a:xfrm>
        <a:prstGeom prst="trapezoid">
          <a:avLst>
            <a:gd name="adj" fmla="val 75000"/>
          </a:avLst>
        </a:prstGeom>
        <a:solidFill>
          <a:schemeClr val="tx2">
            <a:lumMod val="60000"/>
            <a:lumOff val="40000"/>
          </a:schemeClr>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610" tIns="54610" rIns="54610" bIns="54610" numCol="1" spcCol="1270" anchor="ctr" anchorCtr="0">
          <a:noAutofit/>
        </a:bodyPr>
        <a:lstStyle/>
        <a:p>
          <a:pPr lvl="0" algn="ctr" defTabSz="1911350">
            <a:lnSpc>
              <a:spcPct val="90000"/>
            </a:lnSpc>
            <a:spcBef>
              <a:spcPct val="0"/>
            </a:spcBef>
            <a:spcAft>
              <a:spcPct val="35000"/>
            </a:spcAft>
          </a:pPr>
          <a:endParaRPr lang="en-CA" sz="4300" kern="1200" dirty="0"/>
        </a:p>
      </dsp:txBody>
      <dsp:txXfrm>
        <a:off x="1396999" y="2709333"/>
        <a:ext cx="3302000" cy="677333"/>
      </dsp:txXfrm>
    </dsp:sp>
    <dsp:sp modelId="{147B3F3B-A2BF-4E31-B06A-A13A481BC50F}">
      <dsp:nvSpPr>
        <dsp:cNvPr id="0" name=""/>
        <dsp:cNvSpPr/>
      </dsp:nvSpPr>
      <dsp:spPr>
        <a:xfrm>
          <a:off x="0" y="3386666"/>
          <a:ext cx="6096000" cy="677333"/>
        </a:xfrm>
        <a:prstGeom prst="trapezoid">
          <a:avLst>
            <a:gd name="adj" fmla="val 75000"/>
          </a:avLst>
        </a:prstGeom>
        <a:solidFill>
          <a:schemeClr val="tx2">
            <a:lumMod val="50000"/>
          </a:schemeClr>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CA" sz="1800" kern="1200" dirty="0" smtClean="0"/>
            <a:t>Critics: Do not participate (5%)</a:t>
          </a:r>
          <a:endParaRPr lang="en-CA" sz="1800" kern="1200" dirty="0"/>
        </a:p>
      </dsp:txBody>
      <dsp:txXfrm>
        <a:off x="1066799" y="3386666"/>
        <a:ext cx="3962400" cy="67733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63407" y="0"/>
            <a:ext cx="3195743" cy="465455"/>
          </a:xfrm>
          <a:prstGeom prst="rect">
            <a:avLst/>
          </a:prstGeom>
        </p:spPr>
        <p:txBody>
          <a:bodyPr vert="horz" lIns="93324" tIns="46662" rIns="93324" bIns="46662" rtlCol="0"/>
          <a:lstStyle>
            <a:lvl1pPr algn="l">
              <a:defRPr sz="1200"/>
            </a:lvl1pPr>
          </a:lstStyle>
          <a:p>
            <a:r>
              <a:rPr lang="en-GB" sz="1000" dirty="0"/>
              <a:t>Mobilizing </a:t>
            </a:r>
            <a:r>
              <a:rPr lang="en-GB" sz="1000" dirty="0" smtClean="0"/>
              <a:t>and Serving Volunteers </a:t>
            </a:r>
            <a:r>
              <a:rPr lang="en-GB" sz="1000" dirty="0"/>
              <a:t>with Dr. Randy Wollf </a:t>
            </a:r>
            <a:r>
              <a:rPr lang="en-GB" sz="1000" dirty="0" smtClean="0"/>
              <a:t>from </a:t>
            </a:r>
            <a:r>
              <a:rPr lang="en-GB" sz="1000" dirty="0" smtClean="0"/>
              <a:t>ACTS </a:t>
            </a:r>
            <a:r>
              <a:rPr lang="en-GB" sz="1000" dirty="0"/>
              <a:t>Seminaries at Trinity Western University</a:t>
            </a:r>
          </a:p>
          <a:p>
            <a:endParaRPr lang="en-CA" sz="1000" dirty="0"/>
          </a:p>
        </p:txBody>
      </p:sp>
      <p:sp>
        <p:nvSpPr>
          <p:cNvPr id="3" name="Date Placeholder 2"/>
          <p:cNvSpPr>
            <a:spLocks noGrp="1"/>
          </p:cNvSpPr>
          <p:nvPr>
            <p:ph type="dt" sz="quarter" idx="1"/>
          </p:nvPr>
        </p:nvSpPr>
        <p:spPr>
          <a:xfrm>
            <a:off x="3816350" y="0"/>
            <a:ext cx="3043343" cy="465455"/>
          </a:xfrm>
          <a:prstGeom prst="rect">
            <a:avLst/>
          </a:prstGeom>
        </p:spPr>
        <p:txBody>
          <a:bodyPr vert="horz" lIns="93324" tIns="46662" rIns="93324" bIns="46662" rtlCol="0"/>
          <a:lstStyle>
            <a:lvl1pPr algn="r">
              <a:defRPr sz="1200"/>
            </a:lvl1pPr>
          </a:lstStyle>
          <a:p>
            <a:r>
              <a:rPr lang="en-CA" sz="1000" dirty="0" smtClean="0"/>
              <a:t>MinistryLift Equipping </a:t>
            </a:r>
            <a:r>
              <a:rPr lang="en-CA" sz="1000" dirty="0" smtClean="0"/>
              <a:t>Conference</a:t>
            </a:r>
          </a:p>
          <a:p>
            <a:r>
              <a:rPr lang="en-CA" sz="1000" dirty="0" smtClean="0"/>
              <a:t>October 4, </a:t>
            </a:r>
            <a:r>
              <a:rPr lang="en-CA" sz="1000" dirty="0" smtClean="0"/>
              <a:t>2013</a:t>
            </a:r>
            <a:endParaRPr lang="en-CA" sz="1000" dirty="0"/>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CA"/>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36F49251-69C4-4397-B1A1-8BA50B77C764}" type="slidenum">
              <a:rPr lang="en-CA" smtClean="0"/>
              <a:pPr/>
              <a:t>‹#›</a:t>
            </a:fld>
            <a:endParaRPr lang="en-CA"/>
          </a:p>
        </p:txBody>
      </p:sp>
    </p:spTree>
    <p:extLst>
      <p:ext uri="{BB962C8B-B14F-4D97-AF65-F5344CB8AC3E}">
        <p14:creationId xmlns:p14="http://schemas.microsoft.com/office/powerpoint/2010/main" xmlns="" val="37519241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2A090FF7-C74F-4A66-8E38-1559534947C0}" type="datetimeFigureOut">
              <a:rPr lang="en-US" smtClean="0"/>
              <a:pPr/>
              <a:t>9/27/2013</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610628B2-9C0A-43EE-94C5-55FA65A45FA0}" type="slidenum">
              <a:rPr lang="en-US" smtClean="0"/>
              <a:pPr/>
              <a:t>‹#›</a:t>
            </a:fld>
            <a:endParaRPr lang="en-US"/>
          </a:p>
        </p:txBody>
      </p:sp>
    </p:spTree>
    <p:extLst>
      <p:ext uri="{BB962C8B-B14F-4D97-AF65-F5344CB8AC3E}">
        <p14:creationId xmlns:p14="http://schemas.microsoft.com/office/powerpoint/2010/main" xmlns="" val="113395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gompn.com/mmweb"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p:spPr>
      </p:sp>
      <p:sp>
        <p:nvSpPr>
          <p:cNvPr id="3" name="Notes Placeholder 2"/>
          <p:cNvSpPr>
            <a:spLocks noGrp="1"/>
          </p:cNvSpPr>
          <p:nvPr>
            <p:ph type="body" idx="1"/>
          </p:nvPr>
        </p:nvSpPr>
        <p:spPr/>
        <p:txBody>
          <a:bodyPr>
            <a:normAutofit/>
          </a:bodyPr>
          <a:lstStyle/>
          <a:p>
            <a:pPr defTabSz="933237" fontAlgn="base">
              <a:spcBef>
                <a:spcPct val="30000"/>
              </a:spcBef>
              <a:spcAft>
                <a:spcPct val="0"/>
              </a:spcAft>
              <a:defRPr/>
            </a:pPr>
            <a:endParaRPr lang="en-CA" dirty="0" smtClean="0"/>
          </a:p>
        </p:txBody>
      </p:sp>
      <p:sp>
        <p:nvSpPr>
          <p:cNvPr id="4" name="Slide Number Placeholder 3"/>
          <p:cNvSpPr>
            <a:spLocks noGrp="1"/>
          </p:cNvSpPr>
          <p:nvPr>
            <p:ph type="sldNum" sz="quarter" idx="10"/>
          </p:nvPr>
        </p:nvSpPr>
        <p:spPr/>
        <p:txBody>
          <a:bodyPr/>
          <a:lstStyle/>
          <a:p>
            <a:pPr>
              <a:defRPr/>
            </a:pPr>
            <a:fld id="{0A317C8A-89DC-4434-8B17-E0414C6104FC}" type="slidenum">
              <a:rPr lang="en-CA" smtClean="0"/>
              <a:pPr>
                <a:defRPr/>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 some effective recruitment strategies? </a:t>
            </a:r>
            <a:endParaRPr lang="en-US" dirty="0"/>
          </a:p>
        </p:txBody>
      </p:sp>
      <p:sp>
        <p:nvSpPr>
          <p:cNvPr id="4" name="Slide Number Placeholder 3"/>
          <p:cNvSpPr>
            <a:spLocks noGrp="1"/>
          </p:cNvSpPr>
          <p:nvPr>
            <p:ph type="sldNum" sz="quarter" idx="10"/>
          </p:nvPr>
        </p:nvSpPr>
        <p:spPr/>
        <p:txBody>
          <a:bodyPr/>
          <a:lstStyle/>
          <a:p>
            <a:fld id="{610628B2-9C0A-43EE-94C5-55FA65A45FA0}" type="slidenum">
              <a:rPr lang="en-US" smtClean="0"/>
              <a:pPr/>
              <a:t>2</a:t>
            </a:fld>
            <a:endParaRPr lang="en-US"/>
          </a:p>
        </p:txBody>
      </p:sp>
    </p:spTree>
    <p:extLst>
      <p:ext uri="{BB962C8B-B14F-4D97-AF65-F5344CB8AC3E}">
        <p14:creationId xmlns:p14="http://schemas.microsoft.com/office/powerpoint/2010/main" xmlns="" val="2253466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610628B2-9C0A-43EE-94C5-55FA65A45FA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610628B2-9C0A-43EE-94C5-55FA65A45FA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610628B2-9C0A-43EE-94C5-55FA65A45FA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10628B2-9C0A-43EE-94C5-55FA65A45FA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610628B2-9C0A-43EE-94C5-55FA65A45FA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0628B2-9C0A-43EE-94C5-55FA65A45FA0}" type="slidenum">
              <a:rPr lang="en-US" smtClean="0"/>
              <a:pPr/>
              <a:t>8</a:t>
            </a:fld>
            <a:endParaRPr lang="en-US"/>
          </a:p>
        </p:txBody>
      </p:sp>
    </p:spTree>
    <p:extLst>
      <p:ext uri="{BB962C8B-B14F-4D97-AF65-F5344CB8AC3E}">
        <p14:creationId xmlns:p14="http://schemas.microsoft.com/office/powerpoint/2010/main" xmlns="" val="2681341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xfrm>
            <a:off x="1170517" y="698182"/>
            <a:ext cx="4682067" cy="3490913"/>
          </a:xfrm>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dirty="0" smtClean="0"/>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8E80F62-40DB-476B-9CE8-1BCF204D447C}" type="slidenum">
              <a:rPr lang="en-CA">
                <a:solidFill>
                  <a:prstClr val="black"/>
                </a:solidFill>
              </a:rPr>
              <a:pPr/>
              <a:t>9</a:t>
            </a:fld>
            <a:endParaRPr lang="en-CA">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0628B2-9C0A-43EE-94C5-55FA65A45FA0}" type="slidenum">
              <a:rPr lang="en-US" smtClean="0"/>
              <a:pPr/>
              <a:t>10</a:t>
            </a:fld>
            <a:endParaRPr lang="en-US"/>
          </a:p>
        </p:txBody>
      </p:sp>
    </p:spTree>
    <p:extLst>
      <p:ext uri="{BB962C8B-B14F-4D97-AF65-F5344CB8AC3E}">
        <p14:creationId xmlns:p14="http://schemas.microsoft.com/office/powerpoint/2010/main" xmlns="" val="4292439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0628B2-9C0A-43EE-94C5-55FA65A45FA0}" type="slidenum">
              <a:rPr lang="en-US" smtClean="0"/>
              <a:pPr/>
              <a:t>11</a:t>
            </a:fld>
            <a:endParaRPr lang="en-US"/>
          </a:p>
        </p:txBody>
      </p:sp>
    </p:spTree>
    <p:extLst>
      <p:ext uri="{BB962C8B-B14F-4D97-AF65-F5344CB8AC3E}">
        <p14:creationId xmlns:p14="http://schemas.microsoft.com/office/powerpoint/2010/main" xmlns="" val="789976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0628B2-9C0A-43EE-94C5-55FA65A45FA0}" type="slidenum">
              <a:rPr lang="en-US" smtClean="0"/>
              <a:pPr/>
              <a:t>12</a:t>
            </a:fld>
            <a:endParaRPr lang="en-US"/>
          </a:p>
        </p:txBody>
      </p:sp>
    </p:spTree>
    <p:extLst>
      <p:ext uri="{BB962C8B-B14F-4D97-AF65-F5344CB8AC3E}">
        <p14:creationId xmlns:p14="http://schemas.microsoft.com/office/powerpoint/2010/main" xmlns="" val="2386564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0628B2-9C0A-43EE-94C5-55FA65A45FA0}" type="slidenum">
              <a:rPr lang="en-US" smtClean="0"/>
              <a:pPr/>
              <a:t>13</a:t>
            </a:fld>
            <a:endParaRPr lang="en-US"/>
          </a:p>
        </p:txBody>
      </p:sp>
    </p:spTree>
    <p:extLst>
      <p:ext uri="{BB962C8B-B14F-4D97-AF65-F5344CB8AC3E}">
        <p14:creationId xmlns:p14="http://schemas.microsoft.com/office/powerpoint/2010/main" xmlns="" val="2253466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0628B2-9C0A-43EE-94C5-55FA65A45FA0}" type="slidenum">
              <a:rPr lang="en-US" smtClean="0"/>
              <a:pPr/>
              <a:t>14</a:t>
            </a:fld>
            <a:endParaRPr lang="en-US"/>
          </a:p>
        </p:txBody>
      </p:sp>
    </p:spTree>
    <p:extLst>
      <p:ext uri="{BB962C8B-B14F-4D97-AF65-F5344CB8AC3E}">
        <p14:creationId xmlns:p14="http://schemas.microsoft.com/office/powerpoint/2010/main" xmlns="" val="2253466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20040" lvl="1" indent="0">
              <a:buNone/>
            </a:pPr>
            <a:r>
              <a:rPr lang="en-US" sz="2200" dirty="0" smtClean="0"/>
              <a:t>Program coordinators maximize resources (e.g. people, money, space, equipment) while minimizing barriers (e.g. noise, liability issues) so that the program is effective.</a:t>
            </a:r>
          </a:p>
          <a:p>
            <a:pPr marL="320040" lvl="1" indent="0">
              <a:buNone/>
            </a:pPr>
            <a:r>
              <a:rPr lang="en-US" sz="2200" dirty="0" smtClean="0"/>
              <a:t>Servant leaders care about program effectiveness, but devote special attention to the people involved in the program. They are committed to meeting others’ needs by listening, empathizing and fostering healthy community. They seek to help individuals grow and realize their potential. </a:t>
            </a:r>
          </a:p>
          <a:p>
            <a:endParaRPr lang="en-US" dirty="0"/>
          </a:p>
        </p:txBody>
      </p:sp>
      <p:sp>
        <p:nvSpPr>
          <p:cNvPr id="4" name="Slide Number Placeholder 3"/>
          <p:cNvSpPr>
            <a:spLocks noGrp="1"/>
          </p:cNvSpPr>
          <p:nvPr>
            <p:ph type="sldNum" sz="quarter" idx="10"/>
          </p:nvPr>
        </p:nvSpPr>
        <p:spPr/>
        <p:txBody>
          <a:bodyPr/>
          <a:lstStyle/>
          <a:p>
            <a:fld id="{610628B2-9C0A-43EE-94C5-55FA65A45FA0}" type="slidenum">
              <a:rPr lang="en-US" smtClean="0"/>
              <a:pPr/>
              <a:t>15</a:t>
            </a:fld>
            <a:endParaRPr lang="en-US"/>
          </a:p>
        </p:txBody>
      </p:sp>
    </p:spTree>
    <p:extLst>
      <p:ext uri="{BB962C8B-B14F-4D97-AF65-F5344CB8AC3E}">
        <p14:creationId xmlns:p14="http://schemas.microsoft.com/office/powerpoint/2010/main" xmlns="" val="2386564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Orient volunteers to the vision</a:t>
            </a:r>
          </a:p>
          <a:p>
            <a:r>
              <a:rPr lang="en-US" sz="1200" kern="1200" dirty="0" smtClean="0">
                <a:solidFill>
                  <a:schemeClr val="tx1"/>
                </a:solidFill>
                <a:effectLst/>
                <a:latin typeface="+mn-lt"/>
                <a:ea typeface="+mn-ea"/>
                <a:cs typeface="+mn-cs"/>
              </a:rPr>
              <a:t>	Example – Recruiting people for the missions committee. </a:t>
            </a:r>
          </a:p>
          <a:p>
            <a:r>
              <a:rPr lang="en-US" sz="1200" kern="1200" dirty="0" smtClean="0">
                <a:solidFill>
                  <a:schemeClr val="tx1"/>
                </a:solidFill>
                <a:effectLst/>
                <a:latin typeface="+mn-lt"/>
                <a:ea typeface="+mn-ea"/>
                <a:cs typeface="+mn-cs"/>
              </a:rPr>
              <a:t>Encourage volunteers to shape the vision</a:t>
            </a:r>
          </a:p>
          <a:p>
            <a:r>
              <a:rPr lang="en-US" sz="1200" kern="1200" dirty="0" smtClean="0">
                <a:solidFill>
                  <a:schemeClr val="tx1"/>
                </a:solidFill>
                <a:effectLst/>
                <a:latin typeface="+mn-lt"/>
                <a:ea typeface="+mn-ea"/>
                <a:cs typeface="+mn-cs"/>
              </a:rPr>
              <a:t>	Example - Adult Sunday School evaluation and re-envisioning process</a:t>
            </a:r>
          </a:p>
          <a:p>
            <a:r>
              <a:rPr lang="en-US" sz="1200" kern="1200" dirty="0" smtClean="0">
                <a:solidFill>
                  <a:schemeClr val="tx1"/>
                </a:solidFill>
                <a:effectLst/>
                <a:latin typeface="+mn-lt"/>
                <a:ea typeface="+mn-ea"/>
                <a:cs typeface="+mn-cs"/>
              </a:rPr>
              <a:t>Establish clear expectations</a:t>
            </a:r>
          </a:p>
          <a:p>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Example - Job descriptions for the Adult Sunday School track coordinators</a:t>
            </a:r>
          </a:p>
          <a:p>
            <a:endParaRPr lang="en-US" dirty="0"/>
          </a:p>
        </p:txBody>
      </p:sp>
      <p:sp>
        <p:nvSpPr>
          <p:cNvPr id="4" name="Slide Number Placeholder 3"/>
          <p:cNvSpPr>
            <a:spLocks noGrp="1"/>
          </p:cNvSpPr>
          <p:nvPr>
            <p:ph type="sldNum" sz="quarter" idx="10"/>
          </p:nvPr>
        </p:nvSpPr>
        <p:spPr/>
        <p:txBody>
          <a:bodyPr/>
          <a:lstStyle/>
          <a:p>
            <a:fld id="{610628B2-9C0A-43EE-94C5-55FA65A45FA0}" type="slidenum">
              <a:rPr lang="en-US" smtClean="0"/>
              <a:pPr/>
              <a:t>16</a:t>
            </a:fld>
            <a:endParaRPr lang="en-US"/>
          </a:p>
        </p:txBody>
      </p:sp>
    </p:spTree>
    <p:extLst>
      <p:ext uri="{BB962C8B-B14F-4D97-AF65-F5344CB8AC3E}">
        <p14:creationId xmlns:p14="http://schemas.microsoft.com/office/powerpoint/2010/main" xmlns="" val="2386564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Connect with volunteers as individuals</a:t>
            </a:r>
          </a:p>
          <a:p>
            <a:r>
              <a:rPr lang="en-US" sz="1200" kern="1200" dirty="0" smtClean="0">
                <a:solidFill>
                  <a:schemeClr val="tx1"/>
                </a:solidFill>
                <a:effectLst/>
                <a:latin typeface="+mn-lt"/>
                <a:ea typeface="+mn-ea"/>
                <a:cs typeface="+mn-cs"/>
              </a:rPr>
              <a:t>	Example – Meeting with my board chair for coffee once a month</a:t>
            </a:r>
          </a:p>
          <a:p>
            <a:r>
              <a:rPr lang="en-US" sz="1200" kern="1200" dirty="0" smtClean="0">
                <a:solidFill>
                  <a:schemeClr val="tx1"/>
                </a:solidFill>
                <a:effectLst/>
                <a:latin typeface="+mn-lt"/>
                <a:ea typeface="+mn-ea"/>
                <a:cs typeface="+mn-cs"/>
              </a:rPr>
              <a:t>Make way for volunteers to live out their calling</a:t>
            </a:r>
          </a:p>
          <a:p>
            <a:r>
              <a:rPr lang="en-US" sz="1200" kern="1200" dirty="0" smtClean="0">
                <a:solidFill>
                  <a:schemeClr val="tx1"/>
                </a:solidFill>
                <a:effectLst/>
                <a:latin typeface="+mn-lt"/>
                <a:ea typeface="+mn-ea"/>
                <a:cs typeface="+mn-cs"/>
              </a:rPr>
              <a:t>	Example – Having 100 or so people in our church go through an “Understanding Your Personal Calling” exercise</a:t>
            </a:r>
          </a:p>
          <a:p>
            <a:r>
              <a:rPr lang="en-US" sz="1200" kern="1200" dirty="0" smtClean="0">
                <a:solidFill>
                  <a:schemeClr val="tx1"/>
                </a:solidFill>
                <a:effectLst/>
                <a:latin typeface="+mn-lt"/>
                <a:ea typeface="+mn-ea"/>
                <a:cs typeface="+mn-cs"/>
              </a:rPr>
              <a:t>Make the most of peoples’ talents</a:t>
            </a:r>
          </a:p>
          <a:p>
            <a:r>
              <a:rPr lang="en-US" sz="1200" kern="1200" dirty="0" smtClean="0">
                <a:solidFill>
                  <a:schemeClr val="tx1"/>
                </a:solidFill>
                <a:effectLst/>
                <a:latin typeface="+mn-lt"/>
                <a:ea typeface="+mn-ea"/>
                <a:cs typeface="+mn-cs"/>
              </a:rPr>
              <a:t>	Example – Ministry match (</a:t>
            </a:r>
            <a:r>
              <a:rPr lang="en-US" sz="1200" u="sng" kern="1200" dirty="0" smtClean="0">
                <a:solidFill>
                  <a:schemeClr val="tx1"/>
                </a:solidFill>
                <a:effectLst/>
                <a:latin typeface="+mn-lt"/>
                <a:ea typeface="+mn-ea"/>
                <a:cs typeface="+mn-cs"/>
                <a:hlinkClick r:id="rId3"/>
              </a:rPr>
              <a:t>http://gompn.com/mmweb</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Make the most of your volunteer’s time</a:t>
            </a:r>
          </a:p>
          <a:p>
            <a:r>
              <a:rPr lang="en-US" sz="1200" kern="1200" dirty="0" smtClean="0">
                <a:solidFill>
                  <a:schemeClr val="tx1"/>
                </a:solidFill>
                <a:effectLst/>
                <a:latin typeface="+mn-lt"/>
                <a:ea typeface="+mn-ea"/>
                <a:cs typeface="+mn-cs"/>
              </a:rPr>
              <a:t>	Example – Opening up classrooms and turning on lights</a:t>
            </a:r>
          </a:p>
          <a:p>
            <a:endParaRPr lang="en-US" dirty="0"/>
          </a:p>
        </p:txBody>
      </p:sp>
      <p:sp>
        <p:nvSpPr>
          <p:cNvPr id="4" name="Slide Number Placeholder 3"/>
          <p:cNvSpPr>
            <a:spLocks noGrp="1"/>
          </p:cNvSpPr>
          <p:nvPr>
            <p:ph type="sldNum" sz="quarter" idx="10"/>
          </p:nvPr>
        </p:nvSpPr>
        <p:spPr/>
        <p:txBody>
          <a:bodyPr/>
          <a:lstStyle/>
          <a:p>
            <a:fld id="{610628B2-9C0A-43EE-94C5-55FA65A45FA0}" type="slidenum">
              <a:rPr lang="en-US" smtClean="0"/>
              <a:pPr/>
              <a:t>17</a:t>
            </a:fld>
            <a:endParaRPr lang="en-US"/>
          </a:p>
        </p:txBody>
      </p:sp>
    </p:spTree>
    <p:extLst>
      <p:ext uri="{BB962C8B-B14F-4D97-AF65-F5344CB8AC3E}">
        <p14:creationId xmlns:p14="http://schemas.microsoft.com/office/powerpoint/2010/main" xmlns="" val="2386564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Provide flexibility</a:t>
            </a:r>
          </a:p>
          <a:p>
            <a:r>
              <a:rPr lang="en-US" sz="1200" kern="1200" dirty="0" smtClean="0">
                <a:solidFill>
                  <a:schemeClr val="tx1"/>
                </a:solidFill>
                <a:effectLst/>
                <a:latin typeface="+mn-lt"/>
                <a:ea typeface="+mn-ea"/>
                <a:cs typeface="+mn-cs"/>
              </a:rPr>
              <a:t>Provide coaching support </a:t>
            </a:r>
          </a:p>
          <a:p>
            <a:r>
              <a:rPr lang="en-US" sz="1200" kern="1200" dirty="0" smtClean="0">
                <a:solidFill>
                  <a:schemeClr val="tx1"/>
                </a:solidFill>
                <a:effectLst/>
                <a:latin typeface="+mn-lt"/>
                <a:ea typeface="+mn-ea"/>
                <a:cs typeface="+mn-cs"/>
              </a:rPr>
              <a:t>	Check in frequently and debrief</a:t>
            </a:r>
          </a:p>
          <a:p>
            <a:r>
              <a:rPr lang="en-US" sz="1200" kern="1200" dirty="0" smtClean="0">
                <a:solidFill>
                  <a:schemeClr val="tx1"/>
                </a:solidFill>
                <a:effectLst/>
                <a:latin typeface="+mn-lt"/>
                <a:ea typeface="+mn-ea"/>
                <a:cs typeface="+mn-cs"/>
              </a:rPr>
              <a:t>	Example – Debriefing aft each Alpha Course session at the ESOL Alpha Course (CLA)</a:t>
            </a:r>
          </a:p>
          <a:p>
            <a:r>
              <a:rPr lang="en-US" sz="1200" kern="1200" dirty="0" smtClean="0">
                <a:solidFill>
                  <a:schemeClr val="tx1"/>
                </a:solidFill>
                <a:effectLst/>
                <a:latin typeface="+mn-lt"/>
                <a:ea typeface="+mn-ea"/>
                <a:cs typeface="+mn-cs"/>
              </a:rPr>
              <a:t>	Provide supportive, constructive feedback</a:t>
            </a:r>
          </a:p>
          <a:p>
            <a:r>
              <a:rPr lang="en-US" sz="1200" kern="1200" dirty="0" smtClean="0">
                <a:solidFill>
                  <a:schemeClr val="tx1"/>
                </a:solidFill>
                <a:effectLst/>
                <a:latin typeface="+mn-lt"/>
                <a:ea typeface="+mn-ea"/>
                <a:cs typeface="+mn-cs"/>
              </a:rPr>
              <a:t>	Example – Mentoring approach that Dave Navarro uses with tech team</a:t>
            </a:r>
          </a:p>
          <a:p>
            <a:r>
              <a:rPr lang="en-US" sz="1200" kern="1200" dirty="0" smtClean="0">
                <a:solidFill>
                  <a:schemeClr val="tx1"/>
                </a:solidFill>
                <a:effectLst/>
                <a:latin typeface="+mn-lt"/>
                <a:ea typeface="+mn-ea"/>
                <a:cs typeface="+mn-cs"/>
              </a:rPr>
              <a:t>	Help your volunteers succeed</a:t>
            </a:r>
          </a:p>
          <a:p>
            <a:r>
              <a:rPr lang="en-US" sz="1200" kern="1200" dirty="0" smtClean="0">
                <a:solidFill>
                  <a:schemeClr val="tx1"/>
                </a:solidFill>
                <a:effectLst/>
                <a:latin typeface="+mn-lt"/>
                <a:ea typeface="+mn-ea"/>
                <a:cs typeface="+mn-cs"/>
              </a:rPr>
              <a:t>Pray for your volunteers</a:t>
            </a:r>
          </a:p>
          <a:p>
            <a:r>
              <a:rPr lang="en-US" sz="1200" kern="1200" dirty="0" smtClean="0">
                <a:solidFill>
                  <a:schemeClr val="tx1"/>
                </a:solidFill>
                <a:effectLst/>
                <a:latin typeface="+mn-lt"/>
                <a:ea typeface="+mn-ea"/>
                <a:cs typeface="+mn-cs"/>
              </a:rPr>
              <a:t>Help them see the difference they are making</a:t>
            </a:r>
          </a:p>
          <a:p>
            <a:r>
              <a:rPr lang="en-US" sz="1200" kern="1200" dirty="0" smtClean="0">
                <a:solidFill>
                  <a:schemeClr val="tx1"/>
                </a:solidFill>
                <a:effectLst/>
                <a:latin typeface="+mn-lt"/>
                <a:ea typeface="+mn-ea"/>
                <a:cs typeface="+mn-cs"/>
              </a:rPr>
              <a:t>	Example – Telling Larry and Carolyn about how their adult class on Sacred Pathways impacted me and how I am now using it in my seminary classes.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10628B2-9C0A-43EE-94C5-55FA65A45FA0}" type="slidenum">
              <a:rPr lang="en-US" smtClean="0"/>
              <a:pPr/>
              <a:t>18</a:t>
            </a:fld>
            <a:endParaRPr lang="en-US"/>
          </a:p>
        </p:txBody>
      </p:sp>
    </p:spTree>
    <p:extLst>
      <p:ext uri="{BB962C8B-B14F-4D97-AF65-F5344CB8AC3E}">
        <p14:creationId xmlns:p14="http://schemas.microsoft.com/office/powerpoint/2010/main" xmlns="" val="23865641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You can sum up</a:t>
            </a:r>
            <a:r>
              <a:rPr lang="en-US" sz="1200" kern="1200" baseline="0" dirty="0" smtClean="0">
                <a:solidFill>
                  <a:schemeClr val="tx1"/>
                </a:solidFill>
                <a:effectLst/>
                <a:latin typeface="+mn-lt"/>
                <a:ea typeface="+mn-ea"/>
                <a:cs typeface="+mn-cs"/>
              </a:rPr>
              <a:t> the difference between delegation and empowerment in one question: Do I have to ask my manager? Delegated volunteers must ask. Empowered volunteers don’t have to ask.</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10628B2-9C0A-43EE-94C5-55FA65A45FA0}" type="slidenum">
              <a:rPr lang="en-US" smtClean="0"/>
              <a:pPr/>
              <a:t>19</a:t>
            </a:fld>
            <a:endParaRPr lang="en-US"/>
          </a:p>
        </p:txBody>
      </p:sp>
    </p:spTree>
    <p:extLst>
      <p:ext uri="{BB962C8B-B14F-4D97-AF65-F5344CB8AC3E}">
        <p14:creationId xmlns:p14="http://schemas.microsoft.com/office/powerpoint/2010/main" xmlns="" val="2386564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10628B2-9C0A-43EE-94C5-55FA65A45FA0}" type="slidenum">
              <a:rPr lang="en-US" smtClean="0"/>
              <a:pPr/>
              <a:t>20</a:t>
            </a:fld>
            <a:endParaRPr lang="en-US"/>
          </a:p>
        </p:txBody>
      </p:sp>
    </p:spTree>
    <p:extLst>
      <p:ext uri="{BB962C8B-B14F-4D97-AF65-F5344CB8AC3E}">
        <p14:creationId xmlns:p14="http://schemas.microsoft.com/office/powerpoint/2010/main" xmlns="" val="23865641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10628B2-9C0A-43EE-94C5-55FA65A45FA0}" type="slidenum">
              <a:rPr lang="en-US" smtClean="0"/>
              <a:pPr/>
              <a:t>21</a:t>
            </a:fld>
            <a:endParaRPr lang="en-US"/>
          </a:p>
        </p:txBody>
      </p:sp>
    </p:spTree>
    <p:extLst>
      <p:ext uri="{BB962C8B-B14F-4D97-AF65-F5344CB8AC3E}">
        <p14:creationId xmlns:p14="http://schemas.microsoft.com/office/powerpoint/2010/main" xmlns="" val="23865641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10628B2-9C0A-43EE-94C5-55FA65A45FA0}" type="slidenum">
              <a:rPr lang="en-US" smtClean="0"/>
              <a:pPr/>
              <a:t>22</a:t>
            </a:fld>
            <a:endParaRPr lang="en-US"/>
          </a:p>
        </p:txBody>
      </p:sp>
    </p:spTree>
    <p:extLst>
      <p:ext uri="{BB962C8B-B14F-4D97-AF65-F5344CB8AC3E}">
        <p14:creationId xmlns:p14="http://schemas.microsoft.com/office/powerpoint/2010/main" xmlns="" val="2386564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10628B2-9C0A-43EE-94C5-55FA65A45FA0}" type="slidenum">
              <a:rPr lang="en-US" smtClean="0"/>
              <a:pPr/>
              <a:t>23</a:t>
            </a:fld>
            <a:endParaRPr lang="en-US"/>
          </a:p>
        </p:txBody>
      </p:sp>
    </p:spTree>
    <p:extLst>
      <p:ext uri="{BB962C8B-B14F-4D97-AF65-F5344CB8AC3E}">
        <p14:creationId xmlns:p14="http://schemas.microsoft.com/office/powerpoint/2010/main" xmlns="" val="2386564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2FE7D661-1836-44F7-8FAF-35E8F866ECD3}" type="datetime1">
              <a:rPr lang="en-US" smtClean="0"/>
              <a:pPr/>
              <a:t>9/27/2013</a:t>
            </a:fld>
            <a:endParaRPr lang="en-US"/>
          </a:p>
        </p:txBody>
      </p:sp>
      <p:sp>
        <p:nvSpPr>
          <p:cNvPr id="8" name="Slide Number Placeholder 7"/>
          <p:cNvSpPr>
            <a:spLocks noGrp="1"/>
          </p:cNvSpPr>
          <p:nvPr>
            <p:ph type="sldNum" sz="quarter" idx="11"/>
          </p:nvPr>
        </p:nvSpPr>
        <p:spPr/>
        <p:txBody>
          <a:bodyPr/>
          <a:lstStyle/>
          <a:p>
            <a:fld id="{CE8079A4-7AA8-4A4F-87E2-7781EC5097DD}" type="slidenum">
              <a:rPr lang="en-US" smtClean="0"/>
              <a:pPr/>
              <a:t>‹#›</a:t>
            </a:fld>
            <a:endParaRPr lang="en-US"/>
          </a:p>
        </p:txBody>
      </p:sp>
      <p:sp>
        <p:nvSpPr>
          <p:cNvPr id="9" name="Footer Placeholder 8"/>
          <p:cNvSpPr>
            <a:spLocks noGrp="1"/>
          </p:cNvSpPr>
          <p:nvPr>
            <p:ph type="ftr" sz="quarter" idx="12"/>
          </p:nvPr>
        </p:nvSpPr>
        <p:spPr/>
        <p:txBody>
          <a:bodyPr/>
          <a:lstStyle/>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8CB827-F132-4DF6-9FB9-4035A4C798EF}" type="datetime1">
              <a:rPr lang="en-US" smtClean="0"/>
              <a:pPr/>
              <a:t>9/27/2013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A92A601-7D32-4ED7-AD1A-974B6DDBDCDC}" type="datetime1">
              <a:rPr lang="en-US" smtClean="0"/>
              <a:pPr/>
              <a:t>9/27/2013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3A17B41-4A0C-4639-A132-E5C8F99A4BE8}" type="datetime1">
              <a:rPr lang="en-US" smtClean="0"/>
              <a:pPr/>
              <a:t>9/27/2013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8079A4-7AA8-4A4F-87E2-7781EC5097DD}" type="slidenum">
              <a:rPr lang="en-US" smtClean="0"/>
              <a:pPr/>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9967FD-6084-4075-993E-77EC8038773F}" type="datetime1">
              <a:rPr lang="en-US" smtClean="0"/>
              <a:pPr/>
              <a:t>9/27/2013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88B47-74BA-4873-ADAE-EB0120124E83}" type="datetime1">
              <a:rPr lang="en-US" smtClean="0"/>
              <a:pPr/>
              <a:t>9/27/2013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CF52C1-9A39-494C-9977-BBEFAB872C1F}" type="datetime1">
              <a:rPr lang="en-US" smtClean="0"/>
              <a:pPr/>
              <a:t>9/27/2013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1EACE2-EA00-4376-9A66-47ABB8B02CF5}" type="datetime1">
              <a:rPr lang="en-US" smtClean="0"/>
              <a:pPr/>
              <a:t>9/27/2013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FF71CE-B899-4B2B-848D-9F12F0C901B6}" type="datetimeFigureOut">
              <a:rPr lang="en-US" smtClean="0"/>
              <a:pPr/>
              <a:t>9/27/2013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97606D-E5C4-4C2F-8241-EC2663EF1CD4}"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2CF1CA-F464-4B29-B867-EAF8A9B936E3}" type="datetime1">
              <a:rPr lang="en-US" smtClean="0"/>
              <a:pPr/>
              <a:t>9/27/2013</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DA47DADC-55EA-4839-91C8-5BCC0EC06F5C}" type="datetime1">
              <a:rPr lang="en-US" smtClean="0"/>
              <a:pPr/>
              <a:t>9/27/2013</a:t>
            </a:fld>
            <a:endParaRPr lang="en-US" dirty="0"/>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CE8079A4-7AA8-4A4F-87E2-7781EC5097DD}" type="slidenum">
              <a:rPr lang="en-US" smtClean="0"/>
              <a:pPr/>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2" r:id="rId10"/>
    <p:sldLayoutId id="2147483671"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hdr="0"/>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gompn.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energizeinc.co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normAutofit fontScale="90000"/>
          </a:bodyPr>
          <a:lstStyle/>
          <a:p>
            <a:r>
              <a:rPr lang="en-CA" dirty="0" smtClean="0"/>
              <a:t>Mobilizing and Recruiting Volunteers</a:t>
            </a:r>
            <a:br>
              <a:rPr lang="en-CA" dirty="0" smtClean="0"/>
            </a:br>
            <a:r>
              <a:rPr lang="en-CA" sz="3200" dirty="0" smtClean="0"/>
              <a:t>with Dr. Randy Wollf</a:t>
            </a:r>
            <a:endParaRPr lang="en-CA" sz="3200" dirty="0"/>
          </a:p>
        </p:txBody>
      </p:sp>
      <p:pic>
        <p:nvPicPr>
          <p:cNvPr id="1026" name="Picture 2" descr="http://www.smu.ca/webfiles/banner_volunteer.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6086" y="2286000"/>
            <a:ext cx="7233514" cy="2590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Content Placeholder 4"/>
          <p:cNvSpPr>
            <a:spLocks noGrp="1"/>
          </p:cNvSpPr>
          <p:nvPr>
            <p:ph idx="1"/>
          </p:nvPr>
        </p:nvSpPr>
        <p:spPr/>
        <p:txBody>
          <a:bodyPr/>
          <a:lstStyle/>
          <a:p>
            <a:endParaRPr lang="en-CA"/>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Mobilizing Volunteers</a:t>
            </a:r>
            <a:endParaRPr lang="en-US" dirty="0"/>
          </a:p>
        </p:txBody>
      </p:sp>
      <p:sp>
        <p:nvSpPr>
          <p:cNvPr id="3" name="Subtitle 2"/>
          <p:cNvSpPr>
            <a:spLocks noGrp="1"/>
          </p:cNvSpPr>
          <p:nvPr>
            <p:ph type="subTitle" idx="1"/>
          </p:nvPr>
        </p:nvSpPr>
        <p:spPr/>
        <p:txBody>
          <a:bodyPr/>
          <a:lstStyle/>
          <a:p>
            <a:r>
              <a:rPr lang="en-US" dirty="0" smtClean="0"/>
              <a:t>AKA Recruitment</a:t>
            </a:r>
            <a:endParaRPr lang="en-US" dirty="0"/>
          </a:p>
        </p:txBody>
      </p:sp>
      <p:pic>
        <p:nvPicPr>
          <p:cNvPr id="63490" name="Picture 2" descr="http://www.celebratecanada.info/graphics/Volunteers_needed.jpg"/>
          <p:cNvPicPr>
            <a:picLocks noChangeAspect="1" noChangeArrowheads="1"/>
          </p:cNvPicPr>
          <p:nvPr/>
        </p:nvPicPr>
        <p:blipFill>
          <a:blip r:embed="rId3" cstate="print"/>
          <a:srcRect/>
          <a:stretch>
            <a:fillRect/>
          </a:stretch>
        </p:blipFill>
        <p:spPr bwMode="auto">
          <a:xfrm>
            <a:off x="990600" y="838200"/>
            <a:ext cx="3048000" cy="26860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xmlns="" val="2698442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a:t>Top Reasons for Not Volunteering</a:t>
            </a:r>
            <a:endParaRPr lang="en-US" sz="2700" dirty="0"/>
          </a:p>
        </p:txBody>
      </p:sp>
      <p:sp>
        <p:nvSpPr>
          <p:cNvPr id="3" name="Content Placeholder 2"/>
          <p:cNvSpPr>
            <a:spLocks noGrp="1"/>
          </p:cNvSpPr>
          <p:nvPr>
            <p:ph idx="1"/>
          </p:nvPr>
        </p:nvSpPr>
        <p:spPr>
          <a:xfrm>
            <a:off x="914400" y="1377518"/>
            <a:ext cx="7772400" cy="3804082"/>
          </a:xfrm>
        </p:spPr>
        <p:txBody>
          <a:bodyPr>
            <a:noAutofit/>
          </a:bodyPr>
          <a:lstStyle/>
          <a:p>
            <a:pPr lvl="1"/>
            <a:r>
              <a:rPr lang="en-US" sz="2800" dirty="0"/>
              <a:t>Did not have the time</a:t>
            </a:r>
          </a:p>
          <a:p>
            <a:pPr lvl="1"/>
            <a:r>
              <a:rPr lang="en-US" sz="2800" dirty="0"/>
              <a:t>Unable to make a long-term commitment</a:t>
            </a:r>
          </a:p>
          <a:p>
            <a:pPr lvl="1"/>
            <a:r>
              <a:rPr lang="en-US" sz="2800" dirty="0"/>
              <a:t>Gave money instead of time</a:t>
            </a:r>
          </a:p>
          <a:p>
            <a:pPr lvl="1"/>
            <a:r>
              <a:rPr lang="en-US" sz="2800" dirty="0"/>
              <a:t>No one asked</a:t>
            </a:r>
          </a:p>
          <a:p>
            <a:pPr lvl="1"/>
            <a:r>
              <a:rPr lang="en-US" sz="2800" dirty="0"/>
              <a:t>Health problems or physically unable</a:t>
            </a:r>
          </a:p>
          <a:p>
            <a:pPr lvl="1"/>
            <a:r>
              <a:rPr lang="en-US" sz="2800" dirty="0"/>
              <a:t>Had no interest</a:t>
            </a:r>
          </a:p>
          <a:p>
            <a:pPr lvl="1"/>
            <a:r>
              <a:rPr lang="en-US" sz="2800" dirty="0"/>
              <a:t>Did not know how to become involved</a:t>
            </a:r>
          </a:p>
        </p:txBody>
      </p:sp>
      <p:sp>
        <p:nvSpPr>
          <p:cNvPr id="4" name="Content Placeholder 2"/>
          <p:cNvSpPr txBox="1">
            <a:spLocks/>
          </p:cNvSpPr>
          <p:nvPr/>
        </p:nvSpPr>
        <p:spPr>
          <a:xfrm>
            <a:off x="914400" y="5111318"/>
            <a:ext cx="7772400" cy="1289482"/>
          </a:xfrm>
          <a:prstGeom prst="rect">
            <a:avLst/>
          </a:prstGeom>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pPr marL="320040" lvl="1" indent="0">
              <a:buNone/>
            </a:pPr>
            <a:r>
              <a:rPr lang="en-US" sz="2000" i="1" dirty="0"/>
              <a:t>Caring Canadians, Involved Canadians: Highlights from the 2007 Canada Survey of Giving, Volunteering and Participating. </a:t>
            </a:r>
            <a:r>
              <a:rPr lang="en-US" sz="2000" dirty="0"/>
              <a:t>Statistics Canada, 2007. </a:t>
            </a:r>
          </a:p>
        </p:txBody>
      </p:sp>
    </p:spTree>
    <p:extLst>
      <p:ext uri="{BB962C8B-B14F-4D97-AF65-F5344CB8AC3E}">
        <p14:creationId xmlns:p14="http://schemas.microsoft.com/office/powerpoint/2010/main" xmlns="" val="42938718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a:bodyPr>
          <a:lstStyle/>
          <a:p>
            <a:r>
              <a:rPr lang="en-US" dirty="0" smtClean="0"/>
              <a:t>Volunteer Motivations</a:t>
            </a:r>
            <a:endParaRPr lang="en-US" sz="2700" dirty="0"/>
          </a:p>
        </p:txBody>
      </p:sp>
      <p:sp>
        <p:nvSpPr>
          <p:cNvPr id="3" name="Content Placeholder 2"/>
          <p:cNvSpPr>
            <a:spLocks noGrp="1"/>
          </p:cNvSpPr>
          <p:nvPr>
            <p:ph idx="1"/>
          </p:nvPr>
        </p:nvSpPr>
        <p:spPr>
          <a:xfrm>
            <a:off x="914400" y="1377518"/>
            <a:ext cx="7772400" cy="3804082"/>
          </a:xfrm>
        </p:spPr>
        <p:txBody>
          <a:bodyPr>
            <a:noAutofit/>
          </a:bodyPr>
          <a:lstStyle/>
          <a:p>
            <a:pPr lvl="1"/>
            <a:r>
              <a:rPr lang="en-US" sz="2800" dirty="0"/>
              <a:t>Self-serving motivational drive</a:t>
            </a:r>
          </a:p>
          <a:p>
            <a:pPr lvl="1"/>
            <a:r>
              <a:rPr lang="en-US" sz="2800" dirty="0"/>
              <a:t>Relational drive</a:t>
            </a:r>
          </a:p>
          <a:p>
            <a:pPr lvl="1"/>
            <a:r>
              <a:rPr lang="en-US" sz="2800" dirty="0"/>
              <a:t>Core motivational drive – their beliefs</a:t>
            </a:r>
          </a:p>
        </p:txBody>
      </p:sp>
      <p:sp>
        <p:nvSpPr>
          <p:cNvPr id="4" name="Content Placeholder 2"/>
          <p:cNvSpPr txBox="1">
            <a:spLocks/>
          </p:cNvSpPr>
          <p:nvPr/>
        </p:nvSpPr>
        <p:spPr>
          <a:xfrm>
            <a:off x="914400" y="5111318"/>
            <a:ext cx="7772400" cy="1289482"/>
          </a:xfrm>
          <a:prstGeom prst="rect">
            <a:avLst/>
          </a:prstGeom>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pPr marL="320040" lvl="1" indent="0">
              <a:buNone/>
            </a:pPr>
            <a:r>
              <a:rPr lang="en-US" sz="2000" dirty="0"/>
              <a:t>McKee, Jonathan and Thomas McKee. </a:t>
            </a:r>
            <a:r>
              <a:rPr lang="en-US" sz="2000" i="1" dirty="0"/>
              <a:t>The New Breed: Understanding and Equipping the 21</a:t>
            </a:r>
            <a:r>
              <a:rPr lang="en-US" sz="2000" i="1" baseline="30000" dirty="0"/>
              <a:t>st</a:t>
            </a:r>
            <a:r>
              <a:rPr lang="en-US" sz="2000" i="1" dirty="0"/>
              <a:t> Century Volunteer</a:t>
            </a:r>
            <a:r>
              <a:rPr lang="en-US" sz="2000" dirty="0"/>
              <a:t>. Loveland, CO: Group, 2008. </a:t>
            </a:r>
          </a:p>
        </p:txBody>
      </p:sp>
    </p:spTree>
    <p:extLst>
      <p:ext uri="{BB962C8B-B14F-4D97-AF65-F5344CB8AC3E}">
        <p14:creationId xmlns:p14="http://schemas.microsoft.com/office/powerpoint/2010/main" xmlns="" val="10642291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smtClean="0"/>
              <a:t>Seven Deadly Sins of Recruiting</a:t>
            </a:r>
            <a:endParaRPr lang="en-US" sz="2700" dirty="0"/>
          </a:p>
        </p:txBody>
      </p:sp>
      <p:sp>
        <p:nvSpPr>
          <p:cNvPr id="3" name="Content Placeholder 2"/>
          <p:cNvSpPr>
            <a:spLocks noGrp="1"/>
          </p:cNvSpPr>
          <p:nvPr>
            <p:ph idx="1"/>
          </p:nvPr>
        </p:nvSpPr>
        <p:spPr>
          <a:xfrm>
            <a:off x="914400" y="1377518"/>
            <a:ext cx="7315200" cy="2737282"/>
          </a:xfrm>
        </p:spPr>
        <p:txBody>
          <a:bodyPr>
            <a:noAutofit/>
          </a:bodyPr>
          <a:lstStyle/>
          <a:p>
            <a:r>
              <a:rPr lang="en-US" sz="2800" dirty="0" smtClean="0"/>
              <a:t>Expect announcements to get volunteers</a:t>
            </a:r>
          </a:p>
          <a:p>
            <a:r>
              <a:rPr lang="en-US" sz="2800" dirty="0" smtClean="0"/>
              <a:t>Go it alone</a:t>
            </a:r>
          </a:p>
          <a:p>
            <a:r>
              <a:rPr lang="en-US" sz="2800" dirty="0" smtClean="0"/>
              <a:t>Recruit only volunteers who make long-term commitments</a:t>
            </a:r>
          </a:p>
          <a:p>
            <a:r>
              <a:rPr lang="en-US" sz="2800" dirty="0" smtClean="0"/>
              <a:t>Assume that “No” means “Never”</a:t>
            </a:r>
          </a:p>
        </p:txBody>
      </p:sp>
      <p:sp>
        <p:nvSpPr>
          <p:cNvPr id="4" name="Content Placeholder 2"/>
          <p:cNvSpPr txBox="1">
            <a:spLocks/>
          </p:cNvSpPr>
          <p:nvPr/>
        </p:nvSpPr>
        <p:spPr>
          <a:xfrm>
            <a:off x="914400" y="5111318"/>
            <a:ext cx="7772400" cy="1289482"/>
          </a:xfrm>
          <a:prstGeom prst="rect">
            <a:avLst/>
          </a:prstGeom>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pPr marL="320040" lvl="1" indent="0">
              <a:buNone/>
            </a:pPr>
            <a:r>
              <a:rPr lang="en-US" sz="2000" dirty="0"/>
              <a:t>McKee, Jonathan and Thomas McKee. </a:t>
            </a:r>
            <a:r>
              <a:rPr lang="en-US" sz="2000" i="1" dirty="0"/>
              <a:t>The New Breed: Understanding and Equipping the 21</a:t>
            </a:r>
            <a:r>
              <a:rPr lang="en-US" sz="2000" i="1" baseline="30000" dirty="0"/>
              <a:t>st</a:t>
            </a:r>
            <a:r>
              <a:rPr lang="en-US" sz="2000" i="1" dirty="0"/>
              <a:t> Century Volunteer</a:t>
            </a:r>
            <a:r>
              <a:rPr lang="en-US" sz="2000" dirty="0"/>
              <a:t>. Loveland, CO: Group, 2008. </a:t>
            </a:r>
          </a:p>
        </p:txBody>
      </p:sp>
    </p:spTree>
    <p:extLst>
      <p:ext uri="{BB962C8B-B14F-4D97-AF65-F5344CB8AC3E}">
        <p14:creationId xmlns:p14="http://schemas.microsoft.com/office/powerpoint/2010/main" xmlns="" val="11549978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smtClean="0"/>
              <a:t>Seven Deadly Sins of Recruiting</a:t>
            </a:r>
            <a:endParaRPr lang="en-US" sz="2700" dirty="0"/>
          </a:p>
        </p:txBody>
      </p:sp>
      <p:sp>
        <p:nvSpPr>
          <p:cNvPr id="3" name="Content Placeholder 2"/>
          <p:cNvSpPr>
            <a:spLocks noGrp="1"/>
          </p:cNvSpPr>
          <p:nvPr>
            <p:ph idx="1"/>
          </p:nvPr>
        </p:nvSpPr>
        <p:spPr>
          <a:xfrm>
            <a:off x="914400" y="1377518"/>
            <a:ext cx="7315200" cy="4794682"/>
          </a:xfrm>
        </p:spPr>
        <p:txBody>
          <a:bodyPr>
            <a:noAutofit/>
          </a:bodyPr>
          <a:lstStyle/>
          <a:p>
            <a:r>
              <a:rPr lang="en-US" sz="2800" dirty="0" smtClean="0"/>
              <a:t>Recruit any warm body</a:t>
            </a:r>
          </a:p>
          <a:p>
            <a:r>
              <a:rPr lang="en-US" sz="2800" dirty="0" smtClean="0"/>
              <a:t>Ask busy people to do busy work</a:t>
            </a:r>
          </a:p>
          <a:p>
            <a:r>
              <a:rPr lang="en-US" sz="2800" dirty="0" smtClean="0"/>
              <a:t>Hire professionals who know nothing about volunteer management</a:t>
            </a:r>
            <a:endParaRPr lang="en-US" sz="2800" dirty="0"/>
          </a:p>
        </p:txBody>
      </p:sp>
      <p:sp>
        <p:nvSpPr>
          <p:cNvPr id="4" name="Content Placeholder 2"/>
          <p:cNvSpPr txBox="1">
            <a:spLocks/>
          </p:cNvSpPr>
          <p:nvPr/>
        </p:nvSpPr>
        <p:spPr>
          <a:xfrm>
            <a:off x="914400" y="5111318"/>
            <a:ext cx="7772400" cy="1289482"/>
          </a:xfrm>
          <a:prstGeom prst="rect">
            <a:avLst/>
          </a:prstGeom>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pPr marL="320040" lvl="1" indent="0">
              <a:buNone/>
            </a:pPr>
            <a:r>
              <a:rPr lang="en-US" sz="2000" dirty="0"/>
              <a:t>McKee, Jonathan and Thomas McKee. </a:t>
            </a:r>
            <a:r>
              <a:rPr lang="en-US" sz="2000" i="1" dirty="0"/>
              <a:t>The New Breed: Understanding and Equipping the 21</a:t>
            </a:r>
            <a:r>
              <a:rPr lang="en-US" sz="2000" i="1" baseline="30000" dirty="0"/>
              <a:t>st</a:t>
            </a:r>
            <a:r>
              <a:rPr lang="en-US" sz="2000" i="1" dirty="0"/>
              <a:t> Century Volunteer</a:t>
            </a:r>
            <a:r>
              <a:rPr lang="en-US" sz="2000" dirty="0"/>
              <a:t>. Loveland, CO: Group, 2008. </a:t>
            </a:r>
          </a:p>
        </p:txBody>
      </p:sp>
    </p:spTree>
    <p:extLst>
      <p:ext uri="{BB962C8B-B14F-4D97-AF65-F5344CB8AC3E}">
        <p14:creationId xmlns:p14="http://schemas.microsoft.com/office/powerpoint/2010/main" xmlns="" val="28983417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a:bodyPr>
          <a:lstStyle/>
          <a:p>
            <a:r>
              <a:rPr lang="en-US" dirty="0" smtClean="0"/>
              <a:t>Managing Your Expectations</a:t>
            </a:r>
            <a:endParaRPr lang="en-US" sz="2700" dirty="0"/>
          </a:p>
        </p:txBody>
      </p:sp>
      <p:sp>
        <p:nvSpPr>
          <p:cNvPr id="3" name="Content Placeholder 2"/>
          <p:cNvSpPr>
            <a:spLocks noGrp="1"/>
          </p:cNvSpPr>
          <p:nvPr>
            <p:ph idx="1"/>
          </p:nvPr>
        </p:nvSpPr>
        <p:spPr>
          <a:xfrm>
            <a:off x="914400" y="1377518"/>
            <a:ext cx="7315200" cy="4794682"/>
          </a:xfrm>
        </p:spPr>
        <p:txBody>
          <a:bodyPr>
            <a:noAutofit/>
          </a:bodyPr>
          <a:lstStyle/>
          <a:p>
            <a:r>
              <a:rPr lang="en-US" sz="2800" dirty="0" smtClean="0"/>
              <a:t>In a member organization, how many members typically volunteer (p. 14)?</a:t>
            </a:r>
            <a:endParaRPr lang="en-US" sz="2800" dirty="0"/>
          </a:p>
        </p:txBody>
      </p:sp>
      <p:graphicFrame>
        <p:nvGraphicFramePr>
          <p:cNvPr id="4" name="Diagram 3"/>
          <p:cNvGraphicFramePr/>
          <p:nvPr>
            <p:extLst>
              <p:ext uri="{D42A27DB-BD31-4B8C-83A1-F6EECF244321}">
                <p14:modId xmlns:p14="http://schemas.microsoft.com/office/powerpoint/2010/main" xmlns="" val="4209101312"/>
              </p:ext>
            </p:extLst>
          </p:nvPr>
        </p:nvGraphicFramePr>
        <p:xfrm>
          <a:off x="1524000" y="23368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2"/>
          <p:cNvSpPr txBox="1">
            <a:spLocks/>
          </p:cNvSpPr>
          <p:nvPr/>
        </p:nvSpPr>
        <p:spPr>
          <a:xfrm>
            <a:off x="5410200" y="2514600"/>
            <a:ext cx="3505200" cy="1289482"/>
          </a:xfrm>
          <a:prstGeom prst="rect">
            <a:avLst/>
          </a:prstGeom>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pPr marL="320040" lvl="1" indent="0">
              <a:buNone/>
            </a:pPr>
            <a:r>
              <a:rPr lang="en-US" sz="2000" dirty="0" smtClean="0"/>
              <a:t>Little, Helen. </a:t>
            </a:r>
            <a:r>
              <a:rPr lang="en-US" sz="2000" i="1" dirty="0" smtClean="0"/>
              <a:t>Volunteers: How to get them; how to keep them.</a:t>
            </a:r>
            <a:r>
              <a:rPr lang="en-US" sz="2000" dirty="0" smtClean="0"/>
              <a:t> Naperville, IL: Panacea Press, 1999. </a:t>
            </a:r>
            <a:endParaRPr lang="en-US" sz="2000" dirty="0"/>
          </a:p>
        </p:txBody>
      </p:sp>
    </p:spTree>
    <p:extLst>
      <p:ext uri="{BB962C8B-B14F-4D97-AF65-F5344CB8AC3E}">
        <p14:creationId xmlns:p14="http://schemas.microsoft.com/office/powerpoint/2010/main" xmlns="" val="42938718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smtClean="0"/>
              <a:t>Long-term Mobilization Strategies</a:t>
            </a:r>
            <a:endParaRPr lang="en-US" dirty="0"/>
          </a:p>
        </p:txBody>
      </p:sp>
      <p:sp>
        <p:nvSpPr>
          <p:cNvPr id="3" name="Content Placeholder 2"/>
          <p:cNvSpPr>
            <a:spLocks noGrp="1"/>
          </p:cNvSpPr>
          <p:nvPr>
            <p:ph idx="1"/>
          </p:nvPr>
        </p:nvSpPr>
        <p:spPr>
          <a:xfrm>
            <a:off x="914400" y="1377518"/>
            <a:ext cx="7315200" cy="4794682"/>
          </a:xfrm>
        </p:spPr>
        <p:txBody>
          <a:bodyPr>
            <a:noAutofit/>
          </a:bodyPr>
          <a:lstStyle/>
          <a:p>
            <a:r>
              <a:rPr lang="en-US" sz="3200" dirty="0" smtClean="0"/>
              <a:t>Pray for God to raise up workers</a:t>
            </a:r>
          </a:p>
          <a:p>
            <a:r>
              <a:rPr lang="en-US" sz="3200" dirty="0" smtClean="0"/>
              <a:t>Help people discern their calling and strengths</a:t>
            </a:r>
          </a:p>
          <a:p>
            <a:r>
              <a:rPr lang="en-US" sz="3200" dirty="0" smtClean="0"/>
              <a:t>Serve your current </a:t>
            </a:r>
            <a:r>
              <a:rPr lang="en-US" sz="3200" dirty="0"/>
              <a:t>volunteers </a:t>
            </a:r>
            <a:r>
              <a:rPr lang="en-US" sz="3200" dirty="0" smtClean="0"/>
              <a:t>well</a:t>
            </a:r>
          </a:p>
          <a:p>
            <a:r>
              <a:rPr lang="en-US" sz="3200" dirty="0" smtClean="0"/>
              <a:t>Build a strong sense of team</a:t>
            </a:r>
          </a:p>
          <a:p>
            <a:r>
              <a:rPr lang="en-US" sz="3200" dirty="0" smtClean="0"/>
              <a:t>Start </a:t>
            </a:r>
            <a:r>
              <a:rPr lang="en-US" sz="3200" dirty="0"/>
              <a:t>mobilizing </a:t>
            </a:r>
            <a:r>
              <a:rPr lang="en-US" sz="3200" dirty="0" smtClean="0"/>
              <a:t>early</a:t>
            </a:r>
          </a:p>
          <a:p>
            <a:r>
              <a:rPr lang="en-US" sz="3200" dirty="0" smtClean="0"/>
              <a:t>Grow in your leadership capacity</a:t>
            </a:r>
          </a:p>
        </p:txBody>
      </p:sp>
    </p:spTree>
    <p:extLst>
      <p:ext uri="{BB962C8B-B14F-4D97-AF65-F5344CB8AC3E}">
        <p14:creationId xmlns:p14="http://schemas.microsoft.com/office/powerpoint/2010/main" xmlns="" val="42938718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285750" y="1357313"/>
            <a:ext cx="8643938" cy="5143500"/>
          </a:xfrm>
          <a:prstGeom prst="roundRect">
            <a:avLst>
              <a:gd name="adj" fmla="val 4503"/>
            </a:avLst>
          </a:prstGeom>
          <a:solidFill>
            <a:schemeClr val="bg2">
              <a:lumMod val="75000"/>
            </a:schemeClr>
          </a:solidFill>
          <a:ln w="76200">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solidFill>
                <a:prstClr val="white"/>
              </a:solidFill>
            </a:endParaRPr>
          </a:p>
        </p:txBody>
      </p:sp>
      <p:sp>
        <p:nvSpPr>
          <p:cNvPr id="2" name="Title 1"/>
          <p:cNvSpPr>
            <a:spLocks noGrp="1"/>
          </p:cNvSpPr>
          <p:nvPr>
            <p:ph type="title"/>
          </p:nvPr>
        </p:nvSpPr>
        <p:spPr>
          <a:xfrm>
            <a:off x="457200" y="188640"/>
            <a:ext cx="8229600" cy="1143000"/>
          </a:xfrm>
        </p:spPr>
        <p:txBody>
          <a:bodyPr>
            <a:normAutofit/>
          </a:bodyPr>
          <a:lstStyle/>
          <a:p>
            <a:pPr eaLnBrk="1" fontAlgn="auto" hangingPunct="1">
              <a:spcAft>
                <a:spcPts val="0"/>
              </a:spcAft>
              <a:defRPr/>
            </a:pPr>
            <a:r>
              <a:rPr lang="en-CA" dirty="0" smtClean="0"/>
              <a:t>Dimensions of Christian Leadership</a:t>
            </a:r>
            <a:endParaRPr lang="en-CA" dirty="0"/>
          </a:p>
        </p:txBody>
      </p:sp>
      <p:cxnSp>
        <p:nvCxnSpPr>
          <p:cNvPr id="10" name="Straight Connector 9"/>
          <p:cNvCxnSpPr/>
          <p:nvPr/>
        </p:nvCxnSpPr>
        <p:spPr>
          <a:xfrm rot="16200000" flipH="1">
            <a:off x="2050256" y="3925095"/>
            <a:ext cx="5114926" cy="36512"/>
          </a:xfrm>
          <a:prstGeom prst="line">
            <a:avLst/>
          </a:prstGeom>
          <a:ln w="762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Freeform 11"/>
          <p:cNvSpPr/>
          <p:nvPr/>
        </p:nvSpPr>
        <p:spPr>
          <a:xfrm>
            <a:off x="3921930" y="1574805"/>
            <a:ext cx="1371599" cy="784754"/>
          </a:xfrm>
          <a:custGeom>
            <a:avLst/>
            <a:gdLst>
              <a:gd name="connsiteX0" fmla="*/ 0 w 1371599"/>
              <a:gd name="connsiteY0" fmla="*/ 784754 h 784754"/>
              <a:gd name="connsiteX1" fmla="*/ 685797 w 1371599"/>
              <a:gd name="connsiteY1" fmla="*/ 0 h 784754"/>
              <a:gd name="connsiteX2" fmla="*/ 685802 w 1371599"/>
              <a:gd name="connsiteY2" fmla="*/ 0 h 784754"/>
              <a:gd name="connsiteX3" fmla="*/ 1371599 w 1371599"/>
              <a:gd name="connsiteY3" fmla="*/ 784754 h 784754"/>
              <a:gd name="connsiteX4" fmla="*/ 0 w 1371599"/>
              <a:gd name="connsiteY4" fmla="*/ 784754 h 784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99" h="784754">
                <a:moveTo>
                  <a:pt x="0" y="784754"/>
                </a:moveTo>
                <a:lnTo>
                  <a:pt x="685797" y="0"/>
                </a:lnTo>
                <a:lnTo>
                  <a:pt x="685802" y="0"/>
                </a:lnTo>
                <a:lnTo>
                  <a:pt x="1371599" y="784754"/>
                </a:lnTo>
                <a:lnTo>
                  <a:pt x="0" y="784754"/>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lIns="19050" tIns="19050" rIns="19050" bIns="19050" spcCol="1270" anchor="ctr"/>
          <a:lstStyle/>
          <a:p>
            <a:pPr algn="ctr" defTabSz="666750">
              <a:lnSpc>
                <a:spcPct val="90000"/>
              </a:lnSpc>
              <a:spcAft>
                <a:spcPct val="35000"/>
              </a:spcAft>
              <a:defRPr/>
            </a:pPr>
            <a:endParaRPr lang="en-CA" sz="1500" b="1" dirty="0">
              <a:solidFill>
                <a:prstClr val="white"/>
              </a:solidFill>
            </a:endParaRPr>
          </a:p>
          <a:p>
            <a:pPr algn="ctr" defTabSz="666750">
              <a:lnSpc>
                <a:spcPct val="90000"/>
              </a:lnSpc>
              <a:spcAft>
                <a:spcPct val="35000"/>
              </a:spcAft>
              <a:defRPr/>
            </a:pPr>
            <a:r>
              <a:rPr lang="en-CA" sz="1500" b="1" dirty="0">
                <a:solidFill>
                  <a:prstClr val="white"/>
                </a:solidFill>
              </a:rPr>
              <a:t>Skill</a:t>
            </a:r>
          </a:p>
        </p:txBody>
      </p:sp>
      <p:sp>
        <p:nvSpPr>
          <p:cNvPr id="13" name="Freeform 12"/>
          <p:cNvSpPr/>
          <p:nvPr/>
        </p:nvSpPr>
        <p:spPr>
          <a:xfrm>
            <a:off x="3236130" y="2359558"/>
            <a:ext cx="2743199" cy="784754"/>
          </a:xfrm>
          <a:custGeom>
            <a:avLst/>
            <a:gdLst>
              <a:gd name="connsiteX0" fmla="*/ 0 w 2743199"/>
              <a:gd name="connsiteY0" fmla="*/ 784754 h 784754"/>
              <a:gd name="connsiteX1" fmla="*/ 685797 w 2743199"/>
              <a:gd name="connsiteY1" fmla="*/ 0 h 784754"/>
              <a:gd name="connsiteX2" fmla="*/ 2057402 w 2743199"/>
              <a:gd name="connsiteY2" fmla="*/ 0 h 784754"/>
              <a:gd name="connsiteX3" fmla="*/ 2743199 w 2743199"/>
              <a:gd name="connsiteY3" fmla="*/ 784754 h 784754"/>
              <a:gd name="connsiteX4" fmla="*/ 0 w 2743199"/>
              <a:gd name="connsiteY4" fmla="*/ 784754 h 784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199" h="784754">
                <a:moveTo>
                  <a:pt x="0" y="784754"/>
                </a:moveTo>
                <a:lnTo>
                  <a:pt x="685797" y="0"/>
                </a:lnTo>
                <a:lnTo>
                  <a:pt x="2057402" y="0"/>
                </a:lnTo>
                <a:lnTo>
                  <a:pt x="2743199" y="784754"/>
                </a:lnTo>
                <a:lnTo>
                  <a:pt x="0" y="784754"/>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shade val="80000"/>
              <a:hueOff val="-27108"/>
              <a:satOff val="851"/>
              <a:lumOff val="4405"/>
              <a:alphaOff val="0"/>
            </a:schemeClr>
          </a:fillRef>
          <a:effectRef idx="0">
            <a:schemeClr val="accent1">
              <a:shade val="80000"/>
              <a:hueOff val="-27108"/>
              <a:satOff val="851"/>
              <a:lumOff val="4405"/>
              <a:alphaOff val="0"/>
            </a:schemeClr>
          </a:effectRef>
          <a:fontRef idx="minor">
            <a:schemeClr val="lt1"/>
          </a:fontRef>
        </p:style>
        <p:txBody>
          <a:bodyPr lIns="499109" tIns="19050" rIns="499110" bIns="19050" spcCol="1270" anchor="ctr"/>
          <a:lstStyle/>
          <a:p>
            <a:pPr algn="ctr" defTabSz="666750">
              <a:lnSpc>
                <a:spcPct val="90000"/>
              </a:lnSpc>
              <a:spcAft>
                <a:spcPct val="35000"/>
              </a:spcAft>
              <a:defRPr/>
            </a:pPr>
            <a:r>
              <a:rPr lang="en-CA" sz="1500" b="1" dirty="0">
                <a:solidFill>
                  <a:prstClr val="white"/>
                </a:solidFill>
              </a:rPr>
              <a:t>Team</a:t>
            </a:r>
            <a:br>
              <a:rPr lang="en-CA" sz="1500" b="1" dirty="0">
                <a:solidFill>
                  <a:prstClr val="white"/>
                </a:solidFill>
              </a:rPr>
            </a:br>
            <a:r>
              <a:rPr lang="en-CA" sz="1500" dirty="0">
                <a:solidFill>
                  <a:prstClr val="white"/>
                </a:solidFill>
              </a:rPr>
              <a:t>Jesus’ example</a:t>
            </a:r>
          </a:p>
        </p:txBody>
      </p:sp>
      <p:sp>
        <p:nvSpPr>
          <p:cNvPr id="14" name="Freeform 13"/>
          <p:cNvSpPr/>
          <p:nvPr/>
        </p:nvSpPr>
        <p:spPr>
          <a:xfrm>
            <a:off x="2550330" y="3144312"/>
            <a:ext cx="4114799" cy="784754"/>
          </a:xfrm>
          <a:custGeom>
            <a:avLst/>
            <a:gdLst>
              <a:gd name="connsiteX0" fmla="*/ 0 w 4114799"/>
              <a:gd name="connsiteY0" fmla="*/ 784754 h 784754"/>
              <a:gd name="connsiteX1" fmla="*/ 685797 w 4114799"/>
              <a:gd name="connsiteY1" fmla="*/ 0 h 784754"/>
              <a:gd name="connsiteX2" fmla="*/ 3429002 w 4114799"/>
              <a:gd name="connsiteY2" fmla="*/ 0 h 784754"/>
              <a:gd name="connsiteX3" fmla="*/ 4114799 w 4114799"/>
              <a:gd name="connsiteY3" fmla="*/ 784754 h 784754"/>
              <a:gd name="connsiteX4" fmla="*/ 0 w 4114799"/>
              <a:gd name="connsiteY4" fmla="*/ 784754 h 784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799" h="784754">
                <a:moveTo>
                  <a:pt x="0" y="784754"/>
                </a:moveTo>
                <a:lnTo>
                  <a:pt x="685797" y="0"/>
                </a:lnTo>
                <a:lnTo>
                  <a:pt x="3429002" y="0"/>
                </a:lnTo>
                <a:lnTo>
                  <a:pt x="4114799" y="784754"/>
                </a:lnTo>
                <a:lnTo>
                  <a:pt x="0" y="784754"/>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shade val="80000"/>
              <a:hueOff val="-54216"/>
              <a:satOff val="1702"/>
              <a:lumOff val="8810"/>
              <a:alphaOff val="0"/>
            </a:schemeClr>
          </a:fillRef>
          <a:effectRef idx="0">
            <a:schemeClr val="accent1">
              <a:shade val="80000"/>
              <a:hueOff val="-54216"/>
              <a:satOff val="1702"/>
              <a:lumOff val="8810"/>
              <a:alphaOff val="0"/>
            </a:schemeClr>
          </a:effectRef>
          <a:fontRef idx="minor">
            <a:schemeClr val="lt1"/>
          </a:fontRef>
        </p:style>
        <p:txBody>
          <a:bodyPr lIns="739140" tIns="19050" rIns="739139" bIns="19050" spcCol="1270" anchor="ctr"/>
          <a:lstStyle/>
          <a:p>
            <a:pPr algn="ctr" defTabSz="666750">
              <a:lnSpc>
                <a:spcPct val="90000"/>
              </a:lnSpc>
              <a:spcAft>
                <a:spcPct val="35000"/>
              </a:spcAft>
              <a:defRPr/>
            </a:pPr>
            <a:r>
              <a:rPr lang="en-CA" sz="1500" b="1" dirty="0">
                <a:solidFill>
                  <a:prstClr val="white"/>
                </a:solidFill>
              </a:rPr>
              <a:t>Community</a:t>
            </a:r>
            <a:br>
              <a:rPr lang="en-CA" sz="1500" b="1" dirty="0">
                <a:solidFill>
                  <a:prstClr val="white"/>
                </a:solidFill>
              </a:rPr>
            </a:br>
            <a:r>
              <a:rPr lang="en-CA" sz="1500" dirty="0">
                <a:solidFill>
                  <a:prstClr val="white"/>
                </a:solidFill>
              </a:rPr>
              <a:t>...love one another deeply... </a:t>
            </a:r>
            <a:br>
              <a:rPr lang="en-CA" sz="1500" dirty="0">
                <a:solidFill>
                  <a:prstClr val="white"/>
                </a:solidFill>
              </a:rPr>
            </a:br>
            <a:r>
              <a:rPr lang="en-CA" sz="1500" dirty="0">
                <a:solidFill>
                  <a:prstClr val="white"/>
                </a:solidFill>
              </a:rPr>
              <a:t>(1 Peter 1:22).</a:t>
            </a:r>
          </a:p>
        </p:txBody>
      </p:sp>
      <p:sp>
        <p:nvSpPr>
          <p:cNvPr id="15" name="Freeform 14"/>
          <p:cNvSpPr/>
          <p:nvPr/>
        </p:nvSpPr>
        <p:spPr>
          <a:xfrm>
            <a:off x="1864530" y="3929067"/>
            <a:ext cx="5486399" cy="784754"/>
          </a:xfrm>
          <a:custGeom>
            <a:avLst/>
            <a:gdLst>
              <a:gd name="connsiteX0" fmla="*/ 0 w 5486399"/>
              <a:gd name="connsiteY0" fmla="*/ 784754 h 784754"/>
              <a:gd name="connsiteX1" fmla="*/ 685797 w 5486399"/>
              <a:gd name="connsiteY1" fmla="*/ 0 h 784754"/>
              <a:gd name="connsiteX2" fmla="*/ 4800602 w 5486399"/>
              <a:gd name="connsiteY2" fmla="*/ 0 h 784754"/>
              <a:gd name="connsiteX3" fmla="*/ 5486399 w 5486399"/>
              <a:gd name="connsiteY3" fmla="*/ 784754 h 784754"/>
              <a:gd name="connsiteX4" fmla="*/ 0 w 5486399"/>
              <a:gd name="connsiteY4" fmla="*/ 784754 h 784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399" h="784754">
                <a:moveTo>
                  <a:pt x="0" y="784754"/>
                </a:moveTo>
                <a:lnTo>
                  <a:pt x="685797" y="0"/>
                </a:lnTo>
                <a:lnTo>
                  <a:pt x="4800602" y="0"/>
                </a:lnTo>
                <a:lnTo>
                  <a:pt x="5486399" y="784754"/>
                </a:lnTo>
                <a:lnTo>
                  <a:pt x="0" y="784754"/>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shade val="80000"/>
              <a:hueOff val="-81325"/>
              <a:satOff val="2553"/>
              <a:lumOff val="13214"/>
              <a:alphaOff val="0"/>
            </a:schemeClr>
          </a:fillRef>
          <a:effectRef idx="0">
            <a:schemeClr val="accent1">
              <a:shade val="80000"/>
              <a:hueOff val="-81325"/>
              <a:satOff val="2553"/>
              <a:lumOff val="13214"/>
              <a:alphaOff val="0"/>
            </a:schemeClr>
          </a:effectRef>
          <a:fontRef idx="minor">
            <a:schemeClr val="lt1"/>
          </a:fontRef>
        </p:style>
        <p:txBody>
          <a:bodyPr lIns="979169" tIns="19050" rIns="979170" bIns="19050" spcCol="1270" anchor="ctr"/>
          <a:lstStyle/>
          <a:p>
            <a:pPr algn="ctr" defTabSz="666750">
              <a:lnSpc>
                <a:spcPct val="90000"/>
              </a:lnSpc>
              <a:spcAft>
                <a:spcPct val="35000"/>
              </a:spcAft>
              <a:defRPr/>
            </a:pPr>
            <a:r>
              <a:rPr lang="en-CA" sz="1500" b="1" dirty="0">
                <a:solidFill>
                  <a:prstClr val="white"/>
                </a:solidFill>
              </a:rPr>
              <a:t>Calling</a:t>
            </a:r>
            <a:br>
              <a:rPr lang="en-CA" sz="1500" b="1" dirty="0">
                <a:solidFill>
                  <a:prstClr val="white"/>
                </a:solidFill>
              </a:rPr>
            </a:br>
            <a:r>
              <a:rPr lang="en-CA" sz="1500" dirty="0">
                <a:solidFill>
                  <a:prstClr val="white"/>
                </a:solidFill>
              </a:rPr>
              <a:t>For we are God’s workmanship... </a:t>
            </a:r>
            <a:br>
              <a:rPr lang="en-CA" sz="1500" dirty="0">
                <a:solidFill>
                  <a:prstClr val="white"/>
                </a:solidFill>
              </a:rPr>
            </a:br>
            <a:r>
              <a:rPr lang="en-CA" sz="1500" dirty="0">
                <a:solidFill>
                  <a:prstClr val="white"/>
                </a:solidFill>
              </a:rPr>
              <a:t>(Ephesians 2:10).</a:t>
            </a:r>
          </a:p>
        </p:txBody>
      </p:sp>
      <p:sp>
        <p:nvSpPr>
          <p:cNvPr id="16" name="Freeform 15"/>
          <p:cNvSpPr/>
          <p:nvPr/>
        </p:nvSpPr>
        <p:spPr>
          <a:xfrm>
            <a:off x="1178718" y="4713820"/>
            <a:ext cx="6858000" cy="784754"/>
          </a:xfrm>
          <a:custGeom>
            <a:avLst/>
            <a:gdLst>
              <a:gd name="connsiteX0" fmla="*/ 0 w 6858000"/>
              <a:gd name="connsiteY0" fmla="*/ 784754 h 784754"/>
              <a:gd name="connsiteX1" fmla="*/ 685797 w 6858000"/>
              <a:gd name="connsiteY1" fmla="*/ 0 h 784754"/>
              <a:gd name="connsiteX2" fmla="*/ 6172203 w 6858000"/>
              <a:gd name="connsiteY2" fmla="*/ 0 h 784754"/>
              <a:gd name="connsiteX3" fmla="*/ 6858000 w 6858000"/>
              <a:gd name="connsiteY3" fmla="*/ 784754 h 784754"/>
              <a:gd name="connsiteX4" fmla="*/ 0 w 6858000"/>
              <a:gd name="connsiteY4" fmla="*/ 784754 h 784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84754">
                <a:moveTo>
                  <a:pt x="0" y="784754"/>
                </a:moveTo>
                <a:lnTo>
                  <a:pt x="685797" y="0"/>
                </a:lnTo>
                <a:lnTo>
                  <a:pt x="6172203" y="0"/>
                </a:lnTo>
                <a:lnTo>
                  <a:pt x="6858000" y="784754"/>
                </a:lnTo>
                <a:lnTo>
                  <a:pt x="0" y="784754"/>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shade val="80000"/>
              <a:hueOff val="-108433"/>
              <a:satOff val="3404"/>
              <a:lumOff val="17619"/>
              <a:alphaOff val="0"/>
            </a:schemeClr>
          </a:fillRef>
          <a:effectRef idx="0">
            <a:schemeClr val="accent1">
              <a:shade val="80000"/>
              <a:hueOff val="-108433"/>
              <a:satOff val="3404"/>
              <a:lumOff val="17619"/>
              <a:alphaOff val="0"/>
            </a:schemeClr>
          </a:effectRef>
          <a:fontRef idx="minor">
            <a:schemeClr val="lt1"/>
          </a:fontRef>
        </p:style>
        <p:txBody>
          <a:bodyPr lIns="1219200" tIns="19050" rIns="1219200" bIns="19050" spcCol="1270" anchor="ctr"/>
          <a:lstStyle/>
          <a:p>
            <a:pPr algn="ctr" defTabSz="666750">
              <a:lnSpc>
                <a:spcPct val="90000"/>
              </a:lnSpc>
              <a:spcAft>
                <a:spcPct val="35000"/>
              </a:spcAft>
              <a:defRPr/>
            </a:pPr>
            <a:r>
              <a:rPr lang="en-CA" sz="1500" b="1" dirty="0">
                <a:solidFill>
                  <a:prstClr val="white"/>
                </a:solidFill>
              </a:rPr>
              <a:t>Character</a:t>
            </a:r>
            <a:br>
              <a:rPr lang="en-CA" sz="1500" b="1" dirty="0">
                <a:solidFill>
                  <a:prstClr val="white"/>
                </a:solidFill>
              </a:rPr>
            </a:br>
            <a:r>
              <a:rPr lang="en-CA" sz="1500" dirty="0">
                <a:solidFill>
                  <a:prstClr val="white"/>
                </a:solidFill>
              </a:rPr>
              <a:t>Be imitators of God, therefore, as dearly loved children (Ephesians 5:1).</a:t>
            </a:r>
          </a:p>
        </p:txBody>
      </p:sp>
      <p:sp>
        <p:nvSpPr>
          <p:cNvPr id="17" name="Freeform 16"/>
          <p:cNvSpPr/>
          <p:nvPr/>
        </p:nvSpPr>
        <p:spPr>
          <a:xfrm>
            <a:off x="492930" y="5498574"/>
            <a:ext cx="8229599" cy="784754"/>
          </a:xfrm>
          <a:custGeom>
            <a:avLst/>
            <a:gdLst>
              <a:gd name="connsiteX0" fmla="*/ 0 w 8229599"/>
              <a:gd name="connsiteY0" fmla="*/ 784754 h 784754"/>
              <a:gd name="connsiteX1" fmla="*/ 685797 w 8229599"/>
              <a:gd name="connsiteY1" fmla="*/ 0 h 784754"/>
              <a:gd name="connsiteX2" fmla="*/ 7543802 w 8229599"/>
              <a:gd name="connsiteY2" fmla="*/ 0 h 784754"/>
              <a:gd name="connsiteX3" fmla="*/ 8229599 w 8229599"/>
              <a:gd name="connsiteY3" fmla="*/ 784754 h 784754"/>
              <a:gd name="connsiteX4" fmla="*/ 0 w 8229599"/>
              <a:gd name="connsiteY4" fmla="*/ 784754 h 784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599" h="784754">
                <a:moveTo>
                  <a:pt x="0" y="784754"/>
                </a:moveTo>
                <a:lnTo>
                  <a:pt x="685797" y="0"/>
                </a:lnTo>
                <a:lnTo>
                  <a:pt x="7543802" y="0"/>
                </a:lnTo>
                <a:lnTo>
                  <a:pt x="8229599" y="784754"/>
                </a:lnTo>
                <a:lnTo>
                  <a:pt x="0" y="784754"/>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shade val="80000"/>
              <a:hueOff val="-135541"/>
              <a:satOff val="4255"/>
              <a:lumOff val="22024"/>
              <a:alphaOff val="0"/>
            </a:schemeClr>
          </a:fillRef>
          <a:effectRef idx="0">
            <a:schemeClr val="accent1">
              <a:shade val="80000"/>
              <a:hueOff val="-135541"/>
              <a:satOff val="4255"/>
              <a:lumOff val="22024"/>
              <a:alphaOff val="0"/>
            </a:schemeClr>
          </a:effectRef>
          <a:fontRef idx="minor">
            <a:schemeClr val="lt1"/>
          </a:fontRef>
        </p:style>
        <p:txBody>
          <a:bodyPr lIns="1459229" tIns="19050" rIns="1459230" bIns="19050" spcCol="1270" anchor="ctr"/>
          <a:lstStyle/>
          <a:p>
            <a:pPr algn="ctr" defTabSz="666750">
              <a:lnSpc>
                <a:spcPct val="90000"/>
              </a:lnSpc>
              <a:spcAft>
                <a:spcPct val="35000"/>
              </a:spcAft>
              <a:defRPr/>
            </a:pPr>
            <a:r>
              <a:rPr lang="en-CA" sz="1500" b="1" dirty="0">
                <a:solidFill>
                  <a:prstClr val="white"/>
                </a:solidFill>
              </a:rPr>
              <a:t>A Growing Relationship with God</a:t>
            </a:r>
            <a:br>
              <a:rPr lang="en-CA" sz="1500" b="1" dirty="0">
                <a:solidFill>
                  <a:prstClr val="white"/>
                </a:solidFill>
              </a:rPr>
            </a:br>
            <a:r>
              <a:rPr lang="en-CA" sz="1500" dirty="0">
                <a:solidFill>
                  <a:prstClr val="white"/>
                </a:solidFill>
              </a:rPr>
              <a:t>So, then, just as you received Christ Jesus as Lord, continue to live in him, rooted and built up in him... (Colossians 2:6-7).</a:t>
            </a:r>
          </a:p>
        </p:txBody>
      </p:sp>
      <p:sp>
        <p:nvSpPr>
          <p:cNvPr id="9" name="Content Placeholder 2"/>
          <p:cNvSpPr txBox="1">
            <a:spLocks/>
          </p:cNvSpPr>
          <p:nvPr/>
        </p:nvSpPr>
        <p:spPr>
          <a:xfrm>
            <a:off x="357188" y="1841020"/>
            <a:ext cx="3257550" cy="1543050"/>
          </a:xfrm>
          <a:prstGeom prst="rect">
            <a:avLst/>
          </a:prstGeom>
        </p:spPr>
        <p:txBody>
          <a:bodyPr/>
          <a:lstStyle/>
          <a:p>
            <a:pPr algn="ctr" fontAlgn="auto">
              <a:spcBef>
                <a:spcPct val="20000"/>
              </a:spcBef>
              <a:spcAft>
                <a:spcPts val="0"/>
              </a:spcAft>
              <a:buClr>
                <a:prstClr val="white">
                  <a:shade val="95000"/>
                </a:prstClr>
              </a:buClr>
              <a:buSzPct val="65000"/>
              <a:defRPr/>
            </a:pPr>
            <a:r>
              <a:rPr lang="en-CA" sz="2000" b="1" dirty="0">
                <a:solidFill>
                  <a:prstClr val="white"/>
                </a:solidFill>
                <a:latin typeface="Book Antiqua"/>
                <a:cs typeface="Arial" charset="0"/>
              </a:rPr>
              <a:t> Biblical Truth</a:t>
            </a:r>
            <a:br>
              <a:rPr lang="en-CA" sz="2000" b="1" dirty="0">
                <a:solidFill>
                  <a:prstClr val="white"/>
                </a:solidFill>
                <a:latin typeface="Book Antiqua"/>
                <a:cs typeface="Arial" charset="0"/>
              </a:rPr>
            </a:br>
            <a:r>
              <a:rPr lang="en-CA" sz="2000" dirty="0">
                <a:solidFill>
                  <a:prstClr val="white"/>
                </a:solidFill>
                <a:latin typeface="Book Antiqua"/>
                <a:cs typeface="Arial" charset="0"/>
              </a:rPr>
              <a:t>...on his law, he meditates day and night.</a:t>
            </a:r>
            <a:br>
              <a:rPr lang="en-CA" sz="2000" dirty="0">
                <a:solidFill>
                  <a:prstClr val="white"/>
                </a:solidFill>
                <a:latin typeface="Book Antiqua"/>
                <a:cs typeface="Arial" charset="0"/>
              </a:rPr>
            </a:br>
            <a:r>
              <a:rPr lang="en-CA" sz="2000" dirty="0">
                <a:solidFill>
                  <a:prstClr val="white"/>
                </a:solidFill>
                <a:latin typeface="Book Antiqua"/>
                <a:cs typeface="Arial" charset="0"/>
              </a:rPr>
              <a:t>Psalm 1:2</a:t>
            </a:r>
          </a:p>
        </p:txBody>
      </p:sp>
      <p:pic>
        <p:nvPicPr>
          <p:cNvPr id="18" name="Picture 17" descr="christian_foundations_image (bible).jpg"/>
          <p:cNvPicPr>
            <a:picLocks noChangeAspect="1"/>
          </p:cNvPicPr>
          <p:nvPr/>
        </p:nvPicPr>
        <p:blipFill>
          <a:blip r:embed="rId3" cstate="print"/>
          <a:stretch>
            <a:fillRect/>
          </a:stretch>
        </p:blipFill>
        <p:spPr>
          <a:xfrm>
            <a:off x="6660232" y="1700808"/>
            <a:ext cx="1832630" cy="1823467"/>
          </a:xfrm>
          <a:prstGeom prst="rect">
            <a:avLst/>
          </a:prstGeom>
          <a:ln>
            <a:noFill/>
          </a:ln>
          <a:effectLst>
            <a:softEdge rad="112500"/>
          </a:effectLst>
        </p:spPr>
      </p:pic>
    </p:spTree>
    <p:extLst>
      <p:ext uri="{BB962C8B-B14F-4D97-AF65-F5344CB8AC3E}">
        <p14:creationId xmlns:p14="http://schemas.microsoft.com/office/powerpoint/2010/main" xmlns="" val="12392378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smtClean="0"/>
              <a:t>Long-term Mobilization Strategies</a:t>
            </a:r>
            <a:endParaRPr lang="en-US" dirty="0"/>
          </a:p>
        </p:txBody>
      </p:sp>
      <p:sp>
        <p:nvSpPr>
          <p:cNvPr id="3" name="Content Placeholder 2"/>
          <p:cNvSpPr>
            <a:spLocks noGrp="1"/>
          </p:cNvSpPr>
          <p:nvPr>
            <p:ph idx="1"/>
          </p:nvPr>
        </p:nvSpPr>
        <p:spPr>
          <a:xfrm>
            <a:off x="914400" y="1377518"/>
            <a:ext cx="7315200" cy="4794682"/>
          </a:xfrm>
        </p:spPr>
        <p:txBody>
          <a:bodyPr>
            <a:noAutofit/>
          </a:bodyPr>
          <a:lstStyle/>
          <a:p>
            <a:r>
              <a:rPr lang="en-US" sz="3200" dirty="0" smtClean="0"/>
              <a:t>Have a strong ministry vision that produces results</a:t>
            </a:r>
          </a:p>
          <a:p>
            <a:r>
              <a:rPr lang="en-US" sz="3200" dirty="0" smtClean="0"/>
              <a:t>Foster a healthy ministry culture</a:t>
            </a:r>
          </a:p>
          <a:p>
            <a:r>
              <a:rPr lang="en-US" sz="3200" dirty="0" smtClean="0"/>
              <a:t>Create enough structure</a:t>
            </a:r>
          </a:p>
          <a:p>
            <a:r>
              <a:rPr lang="en-US" sz="3200" dirty="0" smtClean="0"/>
              <a:t>Connect with people outside your ministry</a:t>
            </a:r>
          </a:p>
          <a:p>
            <a:r>
              <a:rPr lang="en-US" sz="3200" dirty="0" smtClean="0"/>
              <a:t>Communicate what God is doing</a:t>
            </a:r>
          </a:p>
          <a:p>
            <a:r>
              <a:rPr lang="en-US" sz="3200" dirty="0" smtClean="0"/>
              <a:t>Coordinate your approach</a:t>
            </a:r>
            <a:endParaRPr lang="en-US" sz="3200" dirty="0"/>
          </a:p>
          <a:p>
            <a:endParaRPr lang="en-US" sz="2400" dirty="0"/>
          </a:p>
        </p:txBody>
      </p:sp>
    </p:spTree>
    <p:extLst>
      <p:ext uri="{BB962C8B-B14F-4D97-AF65-F5344CB8AC3E}">
        <p14:creationId xmlns:p14="http://schemas.microsoft.com/office/powerpoint/2010/main" xmlns="" val="7007394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smtClean="0"/>
              <a:t>Immediate Mobilization Strategies</a:t>
            </a:r>
            <a:endParaRPr lang="en-US" dirty="0"/>
          </a:p>
        </p:txBody>
      </p:sp>
      <p:sp>
        <p:nvSpPr>
          <p:cNvPr id="3" name="Content Placeholder 2"/>
          <p:cNvSpPr>
            <a:spLocks noGrp="1"/>
          </p:cNvSpPr>
          <p:nvPr>
            <p:ph idx="1"/>
          </p:nvPr>
        </p:nvSpPr>
        <p:spPr>
          <a:xfrm>
            <a:off x="914400" y="1377518"/>
            <a:ext cx="7315200" cy="4794682"/>
          </a:xfrm>
        </p:spPr>
        <p:txBody>
          <a:bodyPr>
            <a:noAutofit/>
          </a:bodyPr>
          <a:lstStyle/>
          <a:p>
            <a:r>
              <a:rPr lang="en-US" sz="3200" dirty="0" smtClean="0"/>
              <a:t>Pray for God to raise up workers</a:t>
            </a:r>
          </a:p>
          <a:p>
            <a:r>
              <a:rPr lang="en-US" sz="3200" dirty="0" smtClean="0"/>
              <a:t>Approach former program participants</a:t>
            </a:r>
          </a:p>
          <a:p>
            <a:r>
              <a:rPr lang="en-US" sz="3200" dirty="0" smtClean="0"/>
              <a:t>Ask current volunteers to approach others</a:t>
            </a:r>
          </a:p>
          <a:p>
            <a:r>
              <a:rPr lang="en-US" sz="3200" dirty="0" smtClean="0"/>
              <a:t>Look for people who have an affinity with your ministry</a:t>
            </a:r>
          </a:p>
          <a:p>
            <a:r>
              <a:rPr lang="en-US" sz="3200" dirty="0" smtClean="0"/>
              <a:t>Approach people in person</a:t>
            </a:r>
          </a:p>
          <a:p>
            <a:r>
              <a:rPr lang="en-US" sz="3200" dirty="0" smtClean="0"/>
              <a:t>Create short-term volunteer opportunities</a:t>
            </a:r>
          </a:p>
        </p:txBody>
      </p:sp>
    </p:spTree>
    <p:extLst>
      <p:ext uri="{BB962C8B-B14F-4D97-AF65-F5344CB8AC3E}">
        <p14:creationId xmlns:p14="http://schemas.microsoft.com/office/powerpoint/2010/main" xmlns="" val="15736154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smtClean="0"/>
              <a:t>Immediate Mobilization Strategies</a:t>
            </a:r>
            <a:endParaRPr lang="en-US" dirty="0"/>
          </a:p>
        </p:txBody>
      </p:sp>
      <p:sp>
        <p:nvSpPr>
          <p:cNvPr id="3" name="Content Placeholder 2"/>
          <p:cNvSpPr>
            <a:spLocks noGrp="1"/>
          </p:cNvSpPr>
          <p:nvPr>
            <p:ph idx="1"/>
          </p:nvPr>
        </p:nvSpPr>
        <p:spPr>
          <a:xfrm>
            <a:off x="914400" y="1377518"/>
            <a:ext cx="7315200" cy="4794682"/>
          </a:xfrm>
        </p:spPr>
        <p:txBody>
          <a:bodyPr>
            <a:noAutofit/>
          </a:bodyPr>
          <a:lstStyle/>
          <a:p>
            <a:r>
              <a:rPr lang="en-US" sz="3200" dirty="0" smtClean="0"/>
              <a:t>Expose people gradually to your ministry</a:t>
            </a:r>
          </a:p>
          <a:p>
            <a:r>
              <a:rPr lang="en-US" sz="3200" dirty="0" smtClean="0"/>
              <a:t>Build volunteer opportunities around people</a:t>
            </a:r>
          </a:p>
          <a:p>
            <a:r>
              <a:rPr lang="en-US" sz="3200" dirty="0" smtClean="0"/>
              <a:t>Follow-up quickly with those who express interest</a:t>
            </a:r>
          </a:p>
          <a:p>
            <a:r>
              <a:rPr lang="en-US" sz="3200" dirty="0" smtClean="0"/>
              <a:t>Screen thoroughly</a:t>
            </a:r>
          </a:p>
          <a:p>
            <a:r>
              <a:rPr lang="en-US" sz="3200" dirty="0" smtClean="0"/>
              <a:t>Look for great people</a:t>
            </a:r>
            <a:endParaRPr lang="en-US" sz="3200" dirty="0"/>
          </a:p>
        </p:txBody>
      </p:sp>
    </p:spTree>
    <p:extLst>
      <p:ext uri="{BB962C8B-B14F-4D97-AF65-F5344CB8AC3E}">
        <p14:creationId xmlns:p14="http://schemas.microsoft.com/office/powerpoint/2010/main" xmlns="" val="6538055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Mobilizing Volunteers</a:t>
            </a:r>
            <a:endParaRPr lang="en-US" dirty="0"/>
          </a:p>
        </p:txBody>
      </p:sp>
      <p:sp>
        <p:nvSpPr>
          <p:cNvPr id="3" name="Subtitle 2"/>
          <p:cNvSpPr>
            <a:spLocks noGrp="1"/>
          </p:cNvSpPr>
          <p:nvPr>
            <p:ph type="subTitle" idx="1"/>
          </p:nvPr>
        </p:nvSpPr>
        <p:spPr/>
        <p:txBody>
          <a:bodyPr/>
          <a:lstStyle/>
          <a:p>
            <a:r>
              <a:rPr lang="en-US" dirty="0" smtClean="0"/>
              <a:t>AKA Recruitment</a:t>
            </a:r>
            <a:endParaRPr lang="en-US" dirty="0"/>
          </a:p>
        </p:txBody>
      </p:sp>
      <p:pic>
        <p:nvPicPr>
          <p:cNvPr id="63490" name="Picture 2" descr="http://www.celebratecanada.info/graphics/Volunteers_needed.jpg"/>
          <p:cNvPicPr>
            <a:picLocks noChangeAspect="1" noChangeArrowheads="1"/>
          </p:cNvPicPr>
          <p:nvPr/>
        </p:nvPicPr>
        <p:blipFill>
          <a:blip r:embed="rId3" cstate="print"/>
          <a:srcRect/>
          <a:stretch>
            <a:fillRect/>
          </a:stretch>
        </p:blipFill>
        <p:spPr bwMode="auto">
          <a:xfrm>
            <a:off x="990600" y="838200"/>
            <a:ext cx="3048000" cy="26860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xmlns="" val="19434206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Serving Volunteers</a:t>
            </a:r>
            <a:endParaRPr lang="en-US" dirty="0"/>
          </a:p>
        </p:txBody>
      </p:sp>
      <p:sp>
        <p:nvSpPr>
          <p:cNvPr id="3" name="Subtitle 2"/>
          <p:cNvSpPr>
            <a:spLocks noGrp="1"/>
          </p:cNvSpPr>
          <p:nvPr>
            <p:ph type="subTitle" idx="1"/>
          </p:nvPr>
        </p:nvSpPr>
        <p:spPr/>
        <p:txBody>
          <a:bodyPr/>
          <a:lstStyle/>
          <a:p>
            <a:endParaRPr lang="en-US" dirty="0"/>
          </a:p>
        </p:txBody>
      </p:sp>
      <p:pic>
        <p:nvPicPr>
          <p:cNvPr id="1026" name="Picture 2" descr="https://encrypted-tbn1.gstatic.com/images?q=tbn:ANd9GcRgwoWd3M1En_E6WyM1egbGhyGFMxIIZT7JOs93Mfjwg0cXvxn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0600" y="990600"/>
            <a:ext cx="4191000" cy="278902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359386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a:bodyPr>
          <a:lstStyle/>
          <a:p>
            <a:r>
              <a:rPr lang="en-US" dirty="0" smtClean="0"/>
              <a:t>Check Your Heart</a:t>
            </a:r>
            <a:endParaRPr lang="en-US" dirty="0"/>
          </a:p>
        </p:txBody>
      </p:sp>
      <p:sp>
        <p:nvSpPr>
          <p:cNvPr id="3" name="Content Placeholder 2"/>
          <p:cNvSpPr>
            <a:spLocks noGrp="1"/>
          </p:cNvSpPr>
          <p:nvPr>
            <p:ph idx="1"/>
          </p:nvPr>
        </p:nvSpPr>
        <p:spPr>
          <a:xfrm>
            <a:off x="914400" y="1377518"/>
            <a:ext cx="3505200" cy="4794682"/>
          </a:xfrm>
        </p:spPr>
        <p:txBody>
          <a:bodyPr>
            <a:noAutofit/>
          </a:bodyPr>
          <a:lstStyle/>
          <a:p>
            <a:pPr marL="45720" indent="0">
              <a:buNone/>
            </a:pPr>
            <a:r>
              <a:rPr lang="en-US" sz="3200" dirty="0"/>
              <a:t>Are you primarily a program coordinator or a servant leader</a:t>
            </a:r>
            <a:r>
              <a:rPr lang="en-US" sz="3200" dirty="0" smtClean="0"/>
              <a:t>?</a:t>
            </a:r>
          </a:p>
        </p:txBody>
      </p:sp>
      <p:pic>
        <p:nvPicPr>
          <p:cNvPr id="2050" name="Picture 2" descr="http://theonlinebibleschool.net/assets/old_moodle_files/Servant_Leadership.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24400" y="1371600"/>
            <a:ext cx="3733800" cy="49699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370114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a:bodyPr>
          <a:lstStyle/>
          <a:p>
            <a:r>
              <a:rPr lang="en-US" dirty="0" smtClean="0"/>
              <a:t>Orient New Volunteers</a:t>
            </a:r>
            <a:endParaRPr lang="en-US" dirty="0"/>
          </a:p>
        </p:txBody>
      </p:sp>
      <p:sp>
        <p:nvSpPr>
          <p:cNvPr id="3" name="Content Placeholder 2"/>
          <p:cNvSpPr>
            <a:spLocks noGrp="1"/>
          </p:cNvSpPr>
          <p:nvPr>
            <p:ph idx="1"/>
          </p:nvPr>
        </p:nvSpPr>
        <p:spPr>
          <a:xfrm>
            <a:off x="914400" y="1377518"/>
            <a:ext cx="7315200" cy="4794682"/>
          </a:xfrm>
        </p:spPr>
        <p:txBody>
          <a:bodyPr>
            <a:noAutofit/>
          </a:bodyPr>
          <a:lstStyle/>
          <a:p>
            <a:r>
              <a:rPr lang="en-US" sz="3200" dirty="0"/>
              <a:t>Orient volunteers to the vision</a:t>
            </a:r>
          </a:p>
          <a:p>
            <a:r>
              <a:rPr lang="en-US" sz="3200" dirty="0" smtClean="0"/>
              <a:t>Encourage </a:t>
            </a:r>
            <a:r>
              <a:rPr lang="en-US" sz="3200" dirty="0"/>
              <a:t>volunteers to shape the vision</a:t>
            </a:r>
          </a:p>
          <a:p>
            <a:r>
              <a:rPr lang="en-US" sz="3200" dirty="0" smtClean="0"/>
              <a:t>Establish </a:t>
            </a:r>
            <a:r>
              <a:rPr lang="en-US" sz="3200" dirty="0"/>
              <a:t>clear expectations</a:t>
            </a:r>
          </a:p>
          <a:p>
            <a:endParaRPr lang="en-US" sz="3200" dirty="0"/>
          </a:p>
        </p:txBody>
      </p:sp>
    </p:spTree>
    <p:extLst>
      <p:ext uri="{BB962C8B-B14F-4D97-AF65-F5344CB8AC3E}">
        <p14:creationId xmlns:p14="http://schemas.microsoft.com/office/powerpoint/2010/main" xmlns="" val="23242716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smtClean="0"/>
              <a:t>Personalize the Volunteer Experience</a:t>
            </a:r>
            <a:endParaRPr lang="en-US" dirty="0"/>
          </a:p>
        </p:txBody>
      </p:sp>
      <p:sp>
        <p:nvSpPr>
          <p:cNvPr id="3" name="Content Placeholder 2"/>
          <p:cNvSpPr>
            <a:spLocks noGrp="1"/>
          </p:cNvSpPr>
          <p:nvPr>
            <p:ph idx="1"/>
          </p:nvPr>
        </p:nvSpPr>
        <p:spPr>
          <a:xfrm>
            <a:off x="914400" y="1377518"/>
            <a:ext cx="7315200" cy="4794682"/>
          </a:xfrm>
        </p:spPr>
        <p:txBody>
          <a:bodyPr>
            <a:noAutofit/>
          </a:bodyPr>
          <a:lstStyle/>
          <a:p>
            <a:r>
              <a:rPr lang="en-US" sz="3200" dirty="0"/>
              <a:t>Connect with volunteers as individuals</a:t>
            </a:r>
          </a:p>
          <a:p>
            <a:r>
              <a:rPr lang="en-US" sz="3200" dirty="0" smtClean="0"/>
              <a:t>Make </a:t>
            </a:r>
            <a:r>
              <a:rPr lang="en-US" sz="3200" dirty="0"/>
              <a:t>way for volunteers to live out their calling</a:t>
            </a:r>
          </a:p>
          <a:p>
            <a:r>
              <a:rPr lang="en-US" sz="3200" dirty="0" smtClean="0"/>
              <a:t>Make </a:t>
            </a:r>
            <a:r>
              <a:rPr lang="en-US" sz="3200" dirty="0"/>
              <a:t>the most of peoples’ talents</a:t>
            </a:r>
          </a:p>
          <a:p>
            <a:pPr lvl="1"/>
            <a:r>
              <a:rPr lang="en-US" sz="3000" dirty="0" smtClean="0"/>
              <a:t>Ministry </a:t>
            </a:r>
            <a:r>
              <a:rPr lang="en-US" sz="3000" dirty="0"/>
              <a:t>match </a:t>
            </a:r>
            <a:r>
              <a:rPr lang="en-US" sz="3000" dirty="0" smtClean="0"/>
              <a:t>(</a:t>
            </a:r>
            <a:r>
              <a:rPr lang="en-US" sz="2400" u="sng" dirty="0" smtClean="0">
                <a:hlinkClick r:id="rId3"/>
              </a:rPr>
              <a:t>http</a:t>
            </a:r>
            <a:r>
              <a:rPr lang="en-US" sz="2400" u="sng" dirty="0">
                <a:hlinkClick r:id="rId3"/>
              </a:rPr>
              <a:t>://</a:t>
            </a:r>
            <a:r>
              <a:rPr lang="en-US" sz="2400" u="sng" dirty="0" smtClean="0">
                <a:hlinkClick r:id="rId3"/>
              </a:rPr>
              <a:t>gompn.com/</a:t>
            </a:r>
            <a:r>
              <a:rPr lang="en-US" sz="2400" u="sng" dirty="0" smtClean="0"/>
              <a:t>) </a:t>
            </a:r>
            <a:r>
              <a:rPr lang="en-US" sz="2400" dirty="0" smtClean="0"/>
              <a:t> </a:t>
            </a:r>
            <a:endParaRPr lang="en-US" sz="2400" dirty="0"/>
          </a:p>
          <a:p>
            <a:r>
              <a:rPr lang="en-US" sz="3200" dirty="0"/>
              <a:t>Make the most of your volunteer’s </a:t>
            </a:r>
            <a:r>
              <a:rPr lang="en-US" sz="3200" dirty="0" smtClean="0"/>
              <a:t>time</a:t>
            </a:r>
            <a:endParaRPr lang="en-US" sz="3200" dirty="0"/>
          </a:p>
        </p:txBody>
      </p:sp>
    </p:spTree>
    <p:extLst>
      <p:ext uri="{BB962C8B-B14F-4D97-AF65-F5344CB8AC3E}">
        <p14:creationId xmlns:p14="http://schemas.microsoft.com/office/powerpoint/2010/main" xmlns="" val="1412219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smtClean="0"/>
              <a:t>Personalize the Volunteer Experience</a:t>
            </a:r>
            <a:endParaRPr lang="en-US" dirty="0"/>
          </a:p>
        </p:txBody>
      </p:sp>
      <p:sp>
        <p:nvSpPr>
          <p:cNvPr id="3" name="Content Placeholder 2"/>
          <p:cNvSpPr>
            <a:spLocks noGrp="1"/>
          </p:cNvSpPr>
          <p:nvPr>
            <p:ph idx="1"/>
          </p:nvPr>
        </p:nvSpPr>
        <p:spPr>
          <a:xfrm>
            <a:off x="914400" y="1377518"/>
            <a:ext cx="7315200" cy="4794682"/>
          </a:xfrm>
        </p:spPr>
        <p:txBody>
          <a:bodyPr>
            <a:noAutofit/>
          </a:bodyPr>
          <a:lstStyle/>
          <a:p>
            <a:r>
              <a:rPr lang="en-US" sz="3200" dirty="0"/>
              <a:t>Provide flexibility</a:t>
            </a:r>
          </a:p>
          <a:p>
            <a:r>
              <a:rPr lang="en-US" sz="3200" dirty="0"/>
              <a:t>Provide coaching support </a:t>
            </a:r>
          </a:p>
          <a:p>
            <a:r>
              <a:rPr lang="en-US" sz="3200" dirty="0" smtClean="0"/>
              <a:t>Pray </a:t>
            </a:r>
            <a:r>
              <a:rPr lang="en-US" sz="3200" dirty="0"/>
              <a:t>for your volunteers</a:t>
            </a:r>
          </a:p>
          <a:p>
            <a:r>
              <a:rPr lang="en-US" sz="3200" dirty="0"/>
              <a:t>Help them see the difference they are making</a:t>
            </a:r>
          </a:p>
          <a:p>
            <a:pPr marL="45720" indent="0">
              <a:buNone/>
            </a:pPr>
            <a:endParaRPr lang="en-US" sz="3200" dirty="0"/>
          </a:p>
        </p:txBody>
      </p:sp>
    </p:spTree>
    <p:extLst>
      <p:ext uri="{BB962C8B-B14F-4D97-AF65-F5344CB8AC3E}">
        <p14:creationId xmlns:p14="http://schemas.microsoft.com/office/powerpoint/2010/main" xmlns="" val="32753774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smtClean="0"/>
              <a:t>Build a Vibrant Volunteer Culture</a:t>
            </a:r>
            <a:endParaRPr lang="en-US" dirty="0"/>
          </a:p>
        </p:txBody>
      </p:sp>
      <p:sp>
        <p:nvSpPr>
          <p:cNvPr id="3" name="Content Placeholder 2"/>
          <p:cNvSpPr>
            <a:spLocks noGrp="1"/>
          </p:cNvSpPr>
          <p:nvPr>
            <p:ph idx="1"/>
          </p:nvPr>
        </p:nvSpPr>
        <p:spPr>
          <a:xfrm>
            <a:off x="914400" y="1377518"/>
            <a:ext cx="7315200" cy="4794682"/>
          </a:xfrm>
        </p:spPr>
        <p:txBody>
          <a:bodyPr>
            <a:noAutofit/>
          </a:bodyPr>
          <a:lstStyle/>
          <a:p>
            <a:r>
              <a:rPr lang="en-US" sz="3200" dirty="0"/>
              <a:t>Trust and empower your </a:t>
            </a:r>
            <a:r>
              <a:rPr lang="en-US" sz="3200" dirty="0" smtClean="0"/>
              <a:t>volunteers</a:t>
            </a:r>
          </a:p>
          <a:p>
            <a:pPr marL="45720" indent="0">
              <a:buNone/>
            </a:pPr>
            <a:r>
              <a:rPr lang="en-US" sz="2400" dirty="0"/>
              <a:t>Six Rules of Empowerment </a:t>
            </a:r>
            <a:r>
              <a:rPr lang="en-US" dirty="0" smtClean="0"/>
              <a:t>(in </a:t>
            </a:r>
            <a:r>
              <a:rPr lang="en-US" i="1" dirty="0" smtClean="0"/>
              <a:t>The New Breed: Understanding and Equipping the 21</a:t>
            </a:r>
            <a:r>
              <a:rPr lang="en-US" i="1" baseline="30000" dirty="0" smtClean="0"/>
              <a:t>st</a:t>
            </a:r>
            <a:r>
              <a:rPr lang="en-US" i="1" dirty="0" smtClean="0"/>
              <a:t> Century Volunteer</a:t>
            </a:r>
            <a:r>
              <a:rPr lang="en-US" dirty="0" smtClean="0"/>
              <a:t> by Jonathan and Thomas McKee,  </a:t>
            </a:r>
            <a:r>
              <a:rPr lang="en-US" dirty="0"/>
              <a:t>pp. 84-89).</a:t>
            </a:r>
          </a:p>
          <a:p>
            <a:pPr lvl="1"/>
            <a:r>
              <a:rPr lang="en-US" sz="2400" dirty="0"/>
              <a:t>Don’t take the football – give it away</a:t>
            </a:r>
          </a:p>
          <a:p>
            <a:pPr lvl="1"/>
            <a:r>
              <a:rPr lang="en-US" sz="2400" dirty="0"/>
              <a:t>Label each handoff as either delegation or empowerment</a:t>
            </a:r>
          </a:p>
          <a:p>
            <a:pPr lvl="1"/>
            <a:r>
              <a:rPr lang="en-US" sz="2400" dirty="0"/>
              <a:t>Secure the handoff with a check-up appointment</a:t>
            </a:r>
          </a:p>
          <a:p>
            <a:pPr lvl="1"/>
            <a:r>
              <a:rPr lang="en-US" sz="2400" dirty="0"/>
              <a:t>Break down tasks into manageable goals</a:t>
            </a:r>
          </a:p>
          <a:p>
            <a:pPr lvl="1"/>
            <a:r>
              <a:rPr lang="en-US" sz="2400" dirty="0"/>
              <a:t>Don’t take the football if you can’t do anything about it</a:t>
            </a:r>
          </a:p>
          <a:p>
            <a:pPr lvl="1"/>
            <a:r>
              <a:rPr lang="en-US" sz="2400" dirty="0"/>
              <a:t>Develop good handoff skills to avoid disaster</a:t>
            </a:r>
            <a:endParaRPr lang="en-CA" sz="2400" dirty="0"/>
          </a:p>
          <a:p>
            <a:endParaRPr lang="en-US" sz="3200" dirty="0"/>
          </a:p>
        </p:txBody>
      </p:sp>
    </p:spTree>
    <p:extLst>
      <p:ext uri="{BB962C8B-B14F-4D97-AF65-F5344CB8AC3E}">
        <p14:creationId xmlns:p14="http://schemas.microsoft.com/office/powerpoint/2010/main" xmlns="" val="18187166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smtClean="0"/>
              <a:t>Build a Vibrant Volunteer Culture</a:t>
            </a:r>
            <a:endParaRPr lang="en-US" dirty="0"/>
          </a:p>
        </p:txBody>
      </p:sp>
      <p:sp>
        <p:nvSpPr>
          <p:cNvPr id="3" name="Content Placeholder 2"/>
          <p:cNvSpPr>
            <a:spLocks noGrp="1"/>
          </p:cNvSpPr>
          <p:nvPr>
            <p:ph idx="1"/>
          </p:nvPr>
        </p:nvSpPr>
        <p:spPr>
          <a:xfrm>
            <a:off x="914400" y="1377518"/>
            <a:ext cx="7315200" cy="4794682"/>
          </a:xfrm>
        </p:spPr>
        <p:txBody>
          <a:bodyPr>
            <a:noAutofit/>
          </a:bodyPr>
          <a:lstStyle/>
          <a:p>
            <a:r>
              <a:rPr lang="en-US" sz="3200" dirty="0"/>
              <a:t>Secure volunteer coordinators</a:t>
            </a:r>
          </a:p>
          <a:p>
            <a:r>
              <a:rPr lang="en-US" sz="3200" dirty="0"/>
              <a:t>Communicate well</a:t>
            </a:r>
          </a:p>
          <a:p>
            <a:r>
              <a:rPr lang="en-US" sz="3200" dirty="0"/>
              <a:t>Address conflict</a:t>
            </a:r>
          </a:p>
          <a:p>
            <a:r>
              <a:rPr lang="en-US" sz="3200" dirty="0"/>
              <a:t>Build community</a:t>
            </a:r>
          </a:p>
          <a:p>
            <a:r>
              <a:rPr lang="en-US" sz="3200" dirty="0"/>
              <a:t>Work collaboratively with volunteers</a:t>
            </a:r>
          </a:p>
        </p:txBody>
      </p:sp>
    </p:spTree>
    <p:extLst>
      <p:ext uri="{BB962C8B-B14F-4D97-AF65-F5344CB8AC3E}">
        <p14:creationId xmlns:p14="http://schemas.microsoft.com/office/powerpoint/2010/main" xmlns="" val="1011702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smtClean="0"/>
              <a:t>Build a Vibrant Volunteer Culture</a:t>
            </a:r>
            <a:endParaRPr lang="en-US" dirty="0"/>
          </a:p>
        </p:txBody>
      </p:sp>
      <p:sp>
        <p:nvSpPr>
          <p:cNvPr id="3" name="Content Placeholder 2"/>
          <p:cNvSpPr>
            <a:spLocks noGrp="1"/>
          </p:cNvSpPr>
          <p:nvPr>
            <p:ph idx="1"/>
          </p:nvPr>
        </p:nvSpPr>
        <p:spPr>
          <a:xfrm>
            <a:off x="914400" y="1377518"/>
            <a:ext cx="7315200" cy="4794682"/>
          </a:xfrm>
        </p:spPr>
        <p:txBody>
          <a:bodyPr>
            <a:noAutofit/>
          </a:bodyPr>
          <a:lstStyle/>
          <a:p>
            <a:r>
              <a:rPr lang="en-US" sz="3200" dirty="0"/>
              <a:t>Strive for excellence (within reason)</a:t>
            </a:r>
          </a:p>
          <a:p>
            <a:r>
              <a:rPr lang="en-US" sz="3200" dirty="0"/>
              <a:t>Establish safety policies and procedures</a:t>
            </a:r>
          </a:p>
          <a:p>
            <a:r>
              <a:rPr lang="en-US" sz="3200" dirty="0"/>
              <a:t>Recognize and </a:t>
            </a:r>
            <a:r>
              <a:rPr lang="en-US" sz="3200" dirty="0" err="1"/>
              <a:t>honour</a:t>
            </a:r>
            <a:r>
              <a:rPr lang="en-US" sz="3200" dirty="0"/>
              <a:t> your volunteers (and their families)</a:t>
            </a:r>
          </a:p>
          <a:p>
            <a:r>
              <a:rPr lang="en-US" sz="3200" dirty="0"/>
              <a:t>Resource and train your volunteers</a:t>
            </a:r>
          </a:p>
        </p:txBody>
      </p:sp>
    </p:spTree>
    <p:extLst>
      <p:ext uri="{BB962C8B-B14F-4D97-AF65-F5344CB8AC3E}">
        <p14:creationId xmlns:p14="http://schemas.microsoft.com/office/powerpoint/2010/main" xmlns="" val="35106780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smtClean="0"/>
              <a:t>Build a Vibrant Volunteer Culture</a:t>
            </a:r>
            <a:endParaRPr lang="en-US" dirty="0"/>
          </a:p>
        </p:txBody>
      </p:sp>
      <p:sp>
        <p:nvSpPr>
          <p:cNvPr id="3" name="Content Placeholder 2"/>
          <p:cNvSpPr>
            <a:spLocks noGrp="1"/>
          </p:cNvSpPr>
          <p:nvPr>
            <p:ph idx="1"/>
          </p:nvPr>
        </p:nvSpPr>
        <p:spPr>
          <a:xfrm>
            <a:off x="914400" y="1377518"/>
            <a:ext cx="7315200" cy="4794682"/>
          </a:xfrm>
        </p:spPr>
        <p:txBody>
          <a:bodyPr>
            <a:noAutofit/>
          </a:bodyPr>
          <a:lstStyle/>
          <a:p>
            <a:r>
              <a:rPr lang="en-US" sz="3200" dirty="0"/>
              <a:t>Fight for your volunteers</a:t>
            </a:r>
          </a:p>
          <a:p>
            <a:r>
              <a:rPr lang="en-US" sz="3200" dirty="0"/>
              <a:t>Help volunteers prepare for succession</a:t>
            </a:r>
          </a:p>
          <a:p>
            <a:r>
              <a:rPr lang="en-US" sz="3200" dirty="0"/>
              <a:t>Evaluate volunteer programs regularly</a:t>
            </a:r>
          </a:p>
          <a:p>
            <a:r>
              <a:rPr lang="en-US" sz="3200" dirty="0"/>
              <a:t>Have fun!</a:t>
            </a:r>
          </a:p>
        </p:txBody>
      </p:sp>
    </p:spTree>
    <p:extLst>
      <p:ext uri="{BB962C8B-B14F-4D97-AF65-F5344CB8AC3E}">
        <p14:creationId xmlns:p14="http://schemas.microsoft.com/office/powerpoint/2010/main" xmlns="" val="36477380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ormAutofit fontScale="90000"/>
          </a:bodyPr>
          <a:lstStyle/>
          <a:p>
            <a:r>
              <a:rPr lang="en-US" dirty="0" smtClean="0"/>
              <a:t>Randy’s Top Volunteer Resources</a:t>
            </a:r>
            <a:endParaRPr lang="en-US" dirty="0"/>
          </a:p>
        </p:txBody>
      </p:sp>
      <p:sp>
        <p:nvSpPr>
          <p:cNvPr id="3" name="Content Placeholder 2"/>
          <p:cNvSpPr>
            <a:spLocks noGrp="1"/>
          </p:cNvSpPr>
          <p:nvPr>
            <p:ph idx="1"/>
          </p:nvPr>
        </p:nvSpPr>
        <p:spPr>
          <a:xfrm>
            <a:off x="914400" y="1377518"/>
            <a:ext cx="7315200" cy="4794682"/>
          </a:xfrm>
        </p:spPr>
        <p:txBody>
          <a:bodyPr>
            <a:noAutofit/>
          </a:bodyPr>
          <a:lstStyle/>
          <a:p>
            <a:r>
              <a:rPr lang="en-CA" sz="1800" dirty="0" err="1"/>
              <a:t>McCurley</a:t>
            </a:r>
            <a:r>
              <a:rPr lang="en-CA" sz="1800" dirty="0"/>
              <a:t>, Steve &amp; Rick Lynch. </a:t>
            </a:r>
            <a:r>
              <a:rPr lang="en-CA" sz="1800" i="1" dirty="0"/>
              <a:t>Volunteer Management: Mobilizing All the Resources of the Community</a:t>
            </a:r>
            <a:r>
              <a:rPr lang="en-CA" sz="1800" dirty="0"/>
              <a:t> (3rd ed.). Plattsburgh, NY: </a:t>
            </a:r>
            <a:r>
              <a:rPr lang="en-CA" sz="1800" dirty="0" err="1"/>
              <a:t>InterPub</a:t>
            </a:r>
            <a:r>
              <a:rPr lang="en-CA" sz="1800" dirty="0"/>
              <a:t> Group, 2011.  </a:t>
            </a:r>
            <a:endParaRPr lang="en-US" sz="1800" dirty="0"/>
          </a:p>
          <a:p>
            <a:r>
              <a:rPr lang="en-CA" sz="1800" dirty="0"/>
              <a:t>McKee, Jonathan and Thomas McKee. </a:t>
            </a:r>
            <a:r>
              <a:rPr lang="en-CA" sz="1800" i="1" dirty="0"/>
              <a:t>The New Breed: Understanding and Equipping the 21</a:t>
            </a:r>
            <a:r>
              <a:rPr lang="en-CA" sz="1800" i="1" baseline="30000" dirty="0"/>
              <a:t>st</a:t>
            </a:r>
            <a:r>
              <a:rPr lang="en-CA" sz="1800" i="1" dirty="0"/>
              <a:t> Century Volunteer</a:t>
            </a:r>
            <a:r>
              <a:rPr lang="en-CA" sz="1800" dirty="0"/>
              <a:t>. Loveland, CO: Group, 2008.  </a:t>
            </a:r>
            <a:endParaRPr lang="en-US" sz="1800" dirty="0"/>
          </a:p>
          <a:p>
            <a:r>
              <a:rPr lang="en-CA" sz="1800" dirty="0"/>
              <a:t>Morgan, Tony and Tim Stevens. </a:t>
            </a:r>
            <a:r>
              <a:rPr lang="en-CA" sz="1800" i="1" dirty="0"/>
              <a:t>Simply Strategic Volunteers: Empowering People for Ministry</a:t>
            </a:r>
            <a:r>
              <a:rPr lang="en-CA" sz="1800" dirty="0"/>
              <a:t>. Loveland, CO: Group, 2005. </a:t>
            </a:r>
            <a:endParaRPr lang="en-CA" sz="1800" dirty="0" smtClean="0"/>
          </a:p>
          <a:p>
            <a:r>
              <a:rPr lang="en-CA" sz="1800" dirty="0" smtClean="0"/>
              <a:t>Connors, Tracy D. The Volunteer Management Handbook. 2</a:t>
            </a:r>
            <a:r>
              <a:rPr lang="en-CA" sz="1800" baseline="30000" dirty="0" smtClean="0"/>
              <a:t>nd</a:t>
            </a:r>
            <a:r>
              <a:rPr lang="en-CA" sz="1800" dirty="0" smtClean="0"/>
              <a:t> ed. Hoboken, NJ: Wiley, 2012.</a:t>
            </a:r>
          </a:p>
          <a:p>
            <a:r>
              <a:rPr lang="en-CA" sz="1800" dirty="0" smtClean="0"/>
              <a:t>Lee, </a:t>
            </a:r>
            <a:r>
              <a:rPr lang="en-CA" sz="1800" dirty="0" err="1" smtClean="0"/>
              <a:t>Jarene</a:t>
            </a:r>
            <a:r>
              <a:rPr lang="en-CA" sz="1800" dirty="0" smtClean="0"/>
              <a:t> Frances and Julia M. </a:t>
            </a:r>
            <a:r>
              <a:rPr lang="en-CA" sz="1800" dirty="0" err="1" smtClean="0"/>
              <a:t>Catagnus</a:t>
            </a:r>
            <a:r>
              <a:rPr lang="en-CA" sz="1800" dirty="0" smtClean="0"/>
              <a:t>. What We Learned (the hard way) About Supervising Volunteers. Philadelphia: Energize, 1999.</a:t>
            </a:r>
          </a:p>
          <a:p>
            <a:r>
              <a:rPr lang="en-CA" sz="1800" dirty="0" smtClean="0"/>
              <a:t>Little, Helen. Volunteers: How to Get Them, How to Keep Them. Naperville, IL: Panacea Press, 1999.</a:t>
            </a:r>
          </a:p>
          <a:p>
            <a:r>
              <a:rPr lang="en-US" sz="1800" dirty="0">
                <a:hlinkClick r:id="rId3"/>
              </a:rPr>
              <a:t>http://www.energizeinc.com</a:t>
            </a:r>
            <a:r>
              <a:rPr lang="en-US" sz="1800" dirty="0" smtClean="0">
                <a:hlinkClick r:id="rId3"/>
              </a:rPr>
              <a:t>/</a:t>
            </a:r>
            <a:r>
              <a:rPr lang="en-US" sz="1800" dirty="0" smtClean="0"/>
              <a:t> </a:t>
            </a:r>
            <a:endParaRPr lang="en-US" sz="1800" dirty="0"/>
          </a:p>
        </p:txBody>
      </p:sp>
    </p:spTree>
    <p:extLst>
      <p:ext uri="{BB962C8B-B14F-4D97-AF65-F5344CB8AC3E}">
        <p14:creationId xmlns:p14="http://schemas.microsoft.com/office/powerpoint/2010/main" xmlns="" val="25885911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649</TotalTime>
  <Words>879</Words>
  <Application>Microsoft Office PowerPoint</Application>
  <PresentationFormat>On-screen Show (4:3)</PresentationFormat>
  <Paragraphs>175</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Perspective</vt:lpstr>
      <vt:lpstr>Mobilizing and Recruiting Volunteers with Dr. Randy Wollf</vt:lpstr>
      <vt:lpstr>Mobilizing Volunteers</vt:lpstr>
      <vt:lpstr>Top Reasons for Not Volunteering</vt:lpstr>
      <vt:lpstr>Volunteer Motivations</vt:lpstr>
      <vt:lpstr>Seven Deadly Sins of Recruiting</vt:lpstr>
      <vt:lpstr>Seven Deadly Sins of Recruiting</vt:lpstr>
      <vt:lpstr>Managing Your Expectations</vt:lpstr>
      <vt:lpstr>Long-term Mobilization Strategies</vt:lpstr>
      <vt:lpstr>Dimensions of Christian Leadership</vt:lpstr>
      <vt:lpstr>Long-term Mobilization Strategies</vt:lpstr>
      <vt:lpstr>Immediate Mobilization Strategies</vt:lpstr>
      <vt:lpstr>Immediate Mobilization Strategies</vt:lpstr>
      <vt:lpstr>Mobilizing Volunteers</vt:lpstr>
      <vt:lpstr>Serving Volunteers</vt:lpstr>
      <vt:lpstr>Check Your Heart</vt:lpstr>
      <vt:lpstr>Orient New Volunteers</vt:lpstr>
      <vt:lpstr>Personalize the Volunteer Experience</vt:lpstr>
      <vt:lpstr>Personalize the Volunteer Experience</vt:lpstr>
      <vt:lpstr>Build a Vibrant Volunteer Culture</vt:lpstr>
      <vt:lpstr>Build a Vibrant Volunteer Culture</vt:lpstr>
      <vt:lpstr>Build a Vibrant Volunteer Culture</vt:lpstr>
      <vt:lpstr>Build a Vibrant Volunteer Culture</vt:lpstr>
      <vt:lpstr>Randy’s Top Volunteer Resources</vt:lpstr>
    </vt:vector>
  </TitlesOfParts>
  <Company>Trinity Western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Mobilizing Volunteers</dc:title>
  <dc:creator>Randy Wollf</dc:creator>
  <cp:lastModifiedBy>Randy Wollf</cp:lastModifiedBy>
  <cp:revision>50</cp:revision>
  <cp:lastPrinted>2013-02-26T18:59:23Z</cp:lastPrinted>
  <dcterms:created xsi:type="dcterms:W3CDTF">2012-09-19T21:02:13Z</dcterms:created>
  <dcterms:modified xsi:type="dcterms:W3CDTF">2013-09-28T00:17:46Z</dcterms:modified>
</cp:coreProperties>
</file>