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37"/>
  </p:notesMasterIdLst>
  <p:sldIdLst>
    <p:sldId id="256" r:id="rId2"/>
    <p:sldId id="267" r:id="rId3"/>
    <p:sldId id="292" r:id="rId4"/>
    <p:sldId id="257" r:id="rId5"/>
    <p:sldId id="293" r:id="rId6"/>
    <p:sldId id="294" r:id="rId7"/>
    <p:sldId id="296" r:id="rId8"/>
    <p:sldId id="295" r:id="rId9"/>
    <p:sldId id="263" r:id="rId10"/>
    <p:sldId id="297" r:id="rId11"/>
    <p:sldId id="258" r:id="rId12"/>
    <p:sldId id="259" r:id="rId13"/>
    <p:sldId id="266" r:id="rId14"/>
    <p:sldId id="298" r:id="rId15"/>
    <p:sldId id="269" r:id="rId16"/>
    <p:sldId id="271" r:id="rId17"/>
    <p:sldId id="272" r:id="rId18"/>
    <p:sldId id="273" r:id="rId19"/>
    <p:sldId id="274" r:id="rId20"/>
    <p:sldId id="299" r:id="rId21"/>
    <p:sldId id="265" r:id="rId22"/>
    <p:sldId id="276" r:id="rId23"/>
    <p:sldId id="301" r:id="rId24"/>
    <p:sldId id="300" r:id="rId25"/>
    <p:sldId id="278" r:id="rId26"/>
    <p:sldId id="279" r:id="rId27"/>
    <p:sldId id="280" r:id="rId28"/>
    <p:sldId id="291" r:id="rId29"/>
    <p:sldId id="275" r:id="rId30"/>
    <p:sldId id="281" r:id="rId31"/>
    <p:sldId id="282" r:id="rId32"/>
    <p:sldId id="284" r:id="rId33"/>
    <p:sldId id="285" r:id="rId34"/>
    <p:sldId id="287" r:id="rId35"/>
    <p:sldId id="302"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5294"/>
    <a:srgbClr val="C8E6F3"/>
    <a:srgbClr val="9D1A21"/>
    <a:srgbClr val="FF6600"/>
    <a:srgbClr val="AC1C26"/>
    <a:srgbClr val="C7E7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26" autoAdjust="0"/>
    <p:restoredTop sz="82406" autoAdjust="0"/>
  </p:normalViewPr>
  <p:slideViewPr>
    <p:cSldViewPr snapToGrid="0">
      <p:cViewPr varScale="1">
        <p:scale>
          <a:sx n="58" d="100"/>
          <a:sy n="58" d="100"/>
        </p:scale>
        <p:origin x="732"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3C697B-4A59-4651-855A-B1F8FCFB0A9F}" type="datetimeFigureOut">
              <a:rPr lang="en-CA" smtClean="0"/>
              <a:t>2014-10-24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EF76DC-05B5-43DF-A75C-6D4B11C9A3FE}" type="slidenum">
              <a:rPr lang="en-CA" smtClean="0"/>
              <a:t>‹#›</a:t>
            </a:fld>
            <a:endParaRPr lang="en-CA"/>
          </a:p>
        </p:txBody>
      </p:sp>
    </p:spTree>
    <p:extLst>
      <p:ext uri="{BB962C8B-B14F-4D97-AF65-F5344CB8AC3E}">
        <p14:creationId xmlns:p14="http://schemas.microsoft.com/office/powerpoint/2010/main" val="2987799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1</a:t>
            </a:fld>
            <a:endParaRPr lang="en-CA"/>
          </a:p>
        </p:txBody>
      </p:sp>
    </p:spTree>
    <p:extLst>
      <p:ext uri="{BB962C8B-B14F-4D97-AF65-F5344CB8AC3E}">
        <p14:creationId xmlns:p14="http://schemas.microsoft.com/office/powerpoint/2010/main" val="1698736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Give an</a:t>
            </a:r>
            <a:r>
              <a:rPr lang="en-CA" baseline="0" dirty="0" smtClean="0"/>
              <a:t> brief introduction about myself so that the participants can understand my perspective.</a:t>
            </a:r>
          </a:p>
          <a:p>
            <a:endParaRPr lang="en-CA" baseline="0" dirty="0" smtClean="0"/>
          </a:p>
          <a:p>
            <a:r>
              <a:rPr lang="en-CA" baseline="0" dirty="0" smtClean="0"/>
              <a:t>It is intended to help participants get a sense of where I am “coming from” and not just a random “joe” speaking to them.</a:t>
            </a:r>
          </a:p>
          <a:p>
            <a:endParaRPr lang="en-CA" baseline="0" dirty="0" smtClean="0"/>
          </a:p>
          <a:p>
            <a:r>
              <a:rPr lang="en-CA" baseline="0" dirty="0" smtClean="0"/>
              <a:t>I worship and serve at the Vancouver Chinese Evangelical Free Church, and I have served the children and teens there for close to 13 years now. For the past two years. I am the children/youth ministry intern, and I am completing my Master of Divinity at ACTS Seminaries (TWU). My ministries include </a:t>
            </a:r>
            <a:r>
              <a:rPr lang="en-CA" baseline="0" dirty="0" err="1" smtClean="0"/>
              <a:t>Awana</a:t>
            </a:r>
            <a:r>
              <a:rPr lang="en-CA" baseline="0" dirty="0" smtClean="0"/>
              <a:t>, VBS/Camps and </a:t>
            </a:r>
            <a:r>
              <a:rPr lang="en-CA" baseline="0" dirty="0" err="1" smtClean="0"/>
              <a:t>Highschool</a:t>
            </a:r>
            <a:r>
              <a:rPr lang="en-CA" baseline="0" dirty="0" smtClean="0"/>
              <a:t> Youth Group. I also enjoy preaching occasionally at my church. </a:t>
            </a:r>
          </a:p>
          <a:p>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2</a:t>
            </a:fld>
            <a:endParaRPr lang="en-CA"/>
          </a:p>
        </p:txBody>
      </p:sp>
    </p:spTree>
    <p:extLst>
      <p:ext uri="{BB962C8B-B14F-4D97-AF65-F5344CB8AC3E}">
        <p14:creationId xmlns:p14="http://schemas.microsoft.com/office/powerpoint/2010/main" val="137669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Give an</a:t>
            </a:r>
            <a:r>
              <a:rPr lang="en-CA" baseline="0" dirty="0" smtClean="0"/>
              <a:t> brief introduction about myself so that the participants can understand my perspective.</a:t>
            </a:r>
          </a:p>
          <a:p>
            <a:endParaRPr lang="en-CA" baseline="0" dirty="0" smtClean="0"/>
          </a:p>
          <a:p>
            <a:r>
              <a:rPr lang="en-CA" baseline="0" dirty="0" smtClean="0"/>
              <a:t>It is intended to help participants get a sense of where I am “coming from” and not just a random “joe” speaking to them.</a:t>
            </a:r>
          </a:p>
          <a:p>
            <a:endParaRPr lang="en-CA" baseline="0" dirty="0" smtClean="0"/>
          </a:p>
          <a:p>
            <a:r>
              <a:rPr lang="en-CA" baseline="0" dirty="0" smtClean="0"/>
              <a:t>I enjoy serving with my team of leaders, and last year, Dr. Randy </a:t>
            </a:r>
            <a:r>
              <a:rPr lang="en-CA" baseline="0" dirty="0" err="1" smtClean="0"/>
              <a:t>Wollf</a:t>
            </a:r>
            <a:r>
              <a:rPr lang="en-CA" baseline="0" dirty="0" smtClean="0"/>
              <a:t> introduced and trained a class of seminary students using the Leader </a:t>
            </a:r>
            <a:r>
              <a:rPr lang="en-CA" baseline="0" dirty="0" err="1" smtClean="0"/>
              <a:t>Breakthru</a:t>
            </a:r>
            <a:r>
              <a:rPr lang="en-CA" baseline="0" dirty="0" smtClean="0"/>
              <a:t> COACH Model. I personally found that the COACH model fits very well with children/teens ministry, and I have seen been adapting this into my own ministry context. </a:t>
            </a:r>
          </a:p>
          <a:p>
            <a:endParaRPr lang="en-CA" baseline="0" dirty="0" smtClean="0"/>
          </a:p>
        </p:txBody>
      </p:sp>
      <p:sp>
        <p:nvSpPr>
          <p:cNvPr id="4" name="Slide Number Placeholder 3"/>
          <p:cNvSpPr>
            <a:spLocks noGrp="1"/>
          </p:cNvSpPr>
          <p:nvPr>
            <p:ph type="sldNum" sz="quarter" idx="10"/>
          </p:nvPr>
        </p:nvSpPr>
        <p:spPr/>
        <p:txBody>
          <a:bodyPr/>
          <a:lstStyle/>
          <a:p>
            <a:fld id="{B7EF76DC-05B5-43DF-A75C-6D4B11C9A3FE}" type="slidenum">
              <a:rPr lang="en-CA" smtClean="0"/>
              <a:t>3</a:t>
            </a:fld>
            <a:endParaRPr lang="en-CA"/>
          </a:p>
        </p:txBody>
      </p:sp>
    </p:spTree>
    <p:extLst>
      <p:ext uri="{BB962C8B-B14F-4D97-AF65-F5344CB8AC3E}">
        <p14:creationId xmlns:p14="http://schemas.microsoft.com/office/powerpoint/2010/main" val="1549018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Share</a:t>
            </a:r>
            <a:r>
              <a:rPr lang="en-CA" baseline="0" dirty="0" smtClean="0"/>
              <a:t> today’s goals/agenda with the participants, use this as a guide for the rest of the discussions.</a:t>
            </a:r>
          </a:p>
          <a:p>
            <a:endParaRPr lang="en-CA" baseline="0" dirty="0" smtClean="0"/>
          </a:p>
          <a:p>
            <a:r>
              <a:rPr lang="en-CA" baseline="0" dirty="0" smtClean="0"/>
              <a:t>With today’s session:</a:t>
            </a:r>
          </a:p>
          <a:p>
            <a:pPr marL="171450" indent="-171450">
              <a:buFontTx/>
              <a:buChar char="-"/>
            </a:pPr>
            <a:r>
              <a:rPr lang="en-CA" baseline="0" dirty="0" smtClean="0"/>
              <a:t>I want to introduce you to coaching (based on the COACH Model)</a:t>
            </a:r>
          </a:p>
          <a:p>
            <a:pPr marL="628650" lvl="1" indent="-171450">
              <a:buFontTx/>
              <a:buChar char="-"/>
            </a:pPr>
            <a:r>
              <a:rPr lang="en-CA" baseline="0" dirty="0" smtClean="0"/>
              <a:t>I will give you an overview of the model, and since we have limited time, we will focus on one or (hopefully) two skills that will help you apply this model</a:t>
            </a:r>
          </a:p>
          <a:p>
            <a:pPr marL="171450" indent="-171450">
              <a:buFontTx/>
              <a:buChar char="-"/>
            </a:pPr>
            <a:r>
              <a:rPr lang="en-CA" baseline="0" dirty="0" smtClean="0"/>
              <a:t>Spark your interest in pursuing additional coaching training</a:t>
            </a:r>
          </a:p>
          <a:p>
            <a:pPr marL="171450" indent="-171450">
              <a:buFontTx/>
              <a:buChar char="-"/>
            </a:pPr>
            <a:r>
              <a:rPr lang="en-CA" baseline="0" dirty="0" smtClean="0"/>
              <a:t>Apply/adapt the COACH model in your own ministry setting.</a:t>
            </a:r>
            <a:endParaRPr lang="en-CA" dirty="0" smtClean="0"/>
          </a:p>
          <a:p>
            <a:endParaRPr lang="en-CA" baseline="0" dirty="0" smtClean="0"/>
          </a:p>
        </p:txBody>
      </p:sp>
      <p:sp>
        <p:nvSpPr>
          <p:cNvPr id="4" name="Slide Number Placeholder 3"/>
          <p:cNvSpPr>
            <a:spLocks noGrp="1"/>
          </p:cNvSpPr>
          <p:nvPr>
            <p:ph type="sldNum" sz="quarter" idx="10"/>
          </p:nvPr>
        </p:nvSpPr>
        <p:spPr/>
        <p:txBody>
          <a:bodyPr/>
          <a:lstStyle/>
          <a:p>
            <a:fld id="{B7EF76DC-05B5-43DF-A75C-6D4B11C9A3FE}" type="slidenum">
              <a:rPr lang="en-CA" smtClean="0"/>
              <a:t>4</a:t>
            </a:fld>
            <a:endParaRPr lang="en-CA"/>
          </a:p>
        </p:txBody>
      </p:sp>
    </p:spTree>
    <p:extLst>
      <p:ext uri="{BB962C8B-B14F-4D97-AF65-F5344CB8AC3E}">
        <p14:creationId xmlns:p14="http://schemas.microsoft.com/office/powerpoint/2010/main" val="3039682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the past few years, I have noticed a lot of workshops</a:t>
            </a:r>
            <a:r>
              <a:rPr lang="en-CA" baseline="0" dirty="0" smtClean="0"/>
              <a:t> and conferences focusing on mentoring and discipleship. So, what is the difference between coaching and mentoring? Is this just another rebrand of mentoring?</a:t>
            </a:r>
          </a:p>
          <a:p>
            <a:endParaRPr lang="en-CA" dirty="0" smtClean="0"/>
          </a:p>
          <a:p>
            <a:r>
              <a:rPr lang="en-CA" dirty="0" smtClean="0"/>
              <a:t>Before</a:t>
            </a:r>
            <a:r>
              <a:rPr lang="en-CA" baseline="0" dirty="0" smtClean="0"/>
              <a:t> we focus on coaching, let’s take a moment to think about mentoring vs coaching.</a:t>
            </a:r>
          </a:p>
          <a:p>
            <a:endParaRPr lang="en-CA" baseline="0" dirty="0" smtClean="0"/>
          </a:p>
          <a:p>
            <a:r>
              <a:rPr lang="en-CA" baseline="0" dirty="0" smtClean="0"/>
              <a:t>Question 1: When you hear the word mentoring, mentor, or mentorship, what adjectives come to mind? (2-3 minutes)</a:t>
            </a:r>
          </a:p>
          <a:p>
            <a:endParaRPr lang="en-CA" baseline="0" dirty="0" smtClean="0"/>
          </a:p>
          <a:p>
            <a:r>
              <a:rPr lang="en-CA" baseline="0" dirty="0" smtClean="0"/>
              <a:t>Some responses may be: age, wisdom, knowledge, experience, time, relationship, caring, discernment…</a:t>
            </a:r>
          </a:p>
          <a:p>
            <a:endParaRPr lang="en-CA" baseline="0" dirty="0" smtClean="0"/>
          </a:p>
          <a:p>
            <a:r>
              <a:rPr lang="en-CA" baseline="0" dirty="0" smtClean="0"/>
              <a:t>Question 2: When you hear the word coaching or coach, what sort of adjectives come to mind? (2-3 minutes)</a:t>
            </a:r>
          </a:p>
          <a:p>
            <a:endParaRPr lang="en-CA" baseline="0" dirty="0" smtClean="0"/>
          </a:p>
          <a:p>
            <a:r>
              <a:rPr lang="en-CA" baseline="0" dirty="0" smtClean="0"/>
              <a:t>Some responses may be: football coach, tough, wise, know the game, knowledge, time, relationship….</a:t>
            </a:r>
          </a:p>
          <a:p>
            <a:endParaRPr lang="en-CA" baseline="0" dirty="0" smtClean="0"/>
          </a:p>
          <a:p>
            <a:r>
              <a:rPr lang="en-CA" baseline="0" dirty="0" smtClean="0"/>
              <a:t>Here’s a quote that I find quite accurate in distinguishing between the two…</a:t>
            </a:r>
          </a:p>
          <a:p>
            <a:endParaRPr lang="en-CA" baseline="0" dirty="0" smtClean="0"/>
          </a:p>
          <a:p>
            <a:r>
              <a:rPr lang="en-CA" baseline="0" dirty="0" smtClean="0"/>
              <a:t>“A mentor goes before and pours in. A coach stands beside and draws out.” – Steven </a:t>
            </a:r>
            <a:r>
              <a:rPr lang="en-CA" baseline="0" dirty="0" err="1" smtClean="0"/>
              <a:t>Ogne</a:t>
            </a:r>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5</a:t>
            </a:fld>
            <a:endParaRPr lang="en-CA"/>
          </a:p>
        </p:txBody>
      </p:sp>
    </p:spTree>
    <p:extLst>
      <p:ext uri="{BB962C8B-B14F-4D97-AF65-F5344CB8AC3E}">
        <p14:creationId xmlns:p14="http://schemas.microsoft.com/office/powerpoint/2010/main" val="3837077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Mentoring</a:t>
            </a:r>
            <a:r>
              <a:rPr lang="en-CA" baseline="0" dirty="0" smtClean="0"/>
              <a:t> is a relational experience in which one person empowers another by sharing God-given resources</a:t>
            </a:r>
          </a:p>
          <a:p>
            <a:endParaRPr lang="en-CA" baseline="0" dirty="0" smtClean="0"/>
          </a:p>
          <a:p>
            <a:r>
              <a:rPr lang="en-CA" baseline="0" dirty="0" smtClean="0"/>
              <a:t>Mentoring makes the mentor’s personal strengths, resources, abilities, and networks available to help a protégé reach his or her goals.</a:t>
            </a:r>
          </a:p>
          <a:p>
            <a:endParaRPr lang="en-CA" baseline="0" dirty="0" smtClean="0"/>
          </a:p>
          <a:p>
            <a:r>
              <a:rPr lang="en-CA" baseline="0" dirty="0" smtClean="0"/>
              <a:t>Mentoring is about guiding and teaching. When a protégé faces difficulties in life or ministry, a mentor provides insight and guides him/her through different ordeals and challenges. </a:t>
            </a:r>
          </a:p>
          <a:p>
            <a:endParaRPr lang="en-CA" baseline="0" dirty="0" smtClean="0"/>
          </a:p>
          <a:p>
            <a:r>
              <a:rPr lang="en-CA" baseline="0" dirty="0" smtClean="0"/>
              <a:t>A mentor can </a:t>
            </a:r>
            <a:r>
              <a:rPr lang="en-CA" b="1" u="sng" baseline="0" dirty="0" smtClean="0"/>
              <a:t>pour in</a:t>
            </a:r>
            <a:r>
              <a:rPr lang="en-CA" b="1" u="none" baseline="0" dirty="0" smtClean="0"/>
              <a:t> </a:t>
            </a:r>
            <a:r>
              <a:rPr lang="en-CA" baseline="0" dirty="0" smtClean="0"/>
              <a:t>a variety of resources…refer to list in slide. </a:t>
            </a:r>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6</a:t>
            </a:fld>
            <a:endParaRPr lang="en-CA"/>
          </a:p>
        </p:txBody>
      </p:sp>
    </p:spTree>
    <p:extLst>
      <p:ext uri="{BB962C8B-B14F-4D97-AF65-F5344CB8AC3E}">
        <p14:creationId xmlns:p14="http://schemas.microsoft.com/office/powerpoint/2010/main" val="1284847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a:t>
            </a:r>
            <a:r>
              <a:rPr lang="en-CA" baseline="0" dirty="0" smtClean="0"/>
              <a:t> is purely my observation, so please correct me if I am wrong…</a:t>
            </a:r>
          </a:p>
          <a:p>
            <a:endParaRPr lang="en-CA" baseline="0" dirty="0" smtClean="0"/>
          </a:p>
          <a:p>
            <a:r>
              <a:rPr lang="en-CA" baseline="0" dirty="0" smtClean="0"/>
              <a:t>What I notice with mentoring, is that often times a person goes to their mentor when they need help or need answers. And…often mentors give answers/advice. This is helpful in some scenarios, but for someone to learn, it helps if they were actively involved in the problem solving process.</a:t>
            </a:r>
          </a:p>
          <a:p>
            <a:endParaRPr lang="en-CA" baseline="0" dirty="0" smtClean="0"/>
          </a:p>
          <a:p>
            <a:r>
              <a:rPr lang="en-CA" baseline="0" dirty="0" smtClean="0"/>
              <a:t>Something I didn’t mention during my brief introduction, because I wanted to keep it brief, is that my wife and I are both practicing teachers.  She specializes in elementary, and I am a high school science teacher. </a:t>
            </a:r>
          </a:p>
          <a:p>
            <a:endParaRPr lang="en-CA" baseline="0" dirty="0" smtClean="0"/>
          </a:p>
          <a:p>
            <a:r>
              <a:rPr lang="en-CA" baseline="0" dirty="0" smtClean="0"/>
              <a:t>Are there any teachers in the room right now? Anyways, whenever students goes to a teacher looking for answers, there are a few things a teacher can do: </a:t>
            </a:r>
          </a:p>
          <a:p>
            <a:pPr marL="228600" indent="-228600">
              <a:buAutoNum type="arabicPeriod"/>
            </a:pPr>
            <a:r>
              <a:rPr lang="en-CA" baseline="0" dirty="0" smtClean="0"/>
              <a:t>Give them the answer or the answer key</a:t>
            </a:r>
          </a:p>
          <a:p>
            <a:pPr marL="228600" indent="-228600">
              <a:buAutoNum type="arabicPeriod"/>
            </a:pPr>
            <a:r>
              <a:rPr lang="en-CA" baseline="0" dirty="0" smtClean="0"/>
              <a:t>Point out the page number in the text where the info can be found</a:t>
            </a:r>
          </a:p>
          <a:p>
            <a:pPr marL="228600" indent="-228600">
              <a:buAutoNum type="arabicPeriod"/>
            </a:pPr>
            <a:r>
              <a:rPr lang="en-CA" baseline="0" dirty="0" smtClean="0"/>
              <a:t>Ask them more questions to help them think.</a:t>
            </a:r>
          </a:p>
          <a:p>
            <a:pPr marL="228600" indent="-228600">
              <a:buAutoNum type="arabicPeriod"/>
            </a:pPr>
            <a:endParaRPr lang="en-CA" baseline="0" dirty="0" smtClean="0"/>
          </a:p>
          <a:p>
            <a:pPr marL="0" indent="0">
              <a:buNone/>
            </a:pPr>
            <a:r>
              <a:rPr lang="en-CA" baseline="0" dirty="0" smtClean="0"/>
              <a:t>From previous experience in a classroom, I can tell you that most students want 1. Get answers right away…but what I found, and if there are any teachers in the room right now feel free to disagree….is that they don’t really remember what you tell them once they write it down. This is because they never went through the problem solving process…</a:t>
            </a:r>
          </a:p>
        </p:txBody>
      </p:sp>
      <p:sp>
        <p:nvSpPr>
          <p:cNvPr id="4" name="Slide Number Placeholder 3"/>
          <p:cNvSpPr>
            <a:spLocks noGrp="1"/>
          </p:cNvSpPr>
          <p:nvPr>
            <p:ph type="sldNum" sz="quarter" idx="10"/>
          </p:nvPr>
        </p:nvSpPr>
        <p:spPr/>
        <p:txBody>
          <a:bodyPr/>
          <a:lstStyle/>
          <a:p>
            <a:fld id="{B7EF76DC-05B5-43DF-A75C-6D4B11C9A3FE}" type="slidenum">
              <a:rPr lang="en-CA" smtClean="0"/>
              <a:t>7</a:t>
            </a:fld>
            <a:endParaRPr lang="en-CA"/>
          </a:p>
        </p:txBody>
      </p:sp>
    </p:spTree>
    <p:extLst>
      <p:ext uri="{BB962C8B-B14F-4D97-AF65-F5344CB8AC3E}">
        <p14:creationId xmlns:p14="http://schemas.microsoft.com/office/powerpoint/2010/main" val="2448756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Coaching is about discovery – rather than teaching. The individual being coached is the expert on his or her own life.</a:t>
            </a:r>
          </a:p>
          <a:p>
            <a:endParaRPr lang="en-CA" dirty="0" smtClean="0"/>
          </a:p>
          <a:p>
            <a:r>
              <a:rPr lang="en-CA" dirty="0" smtClean="0"/>
              <a:t>Coaching</a:t>
            </a:r>
            <a:r>
              <a:rPr lang="en-CA" baseline="0" dirty="0" smtClean="0"/>
              <a:t> is about all of the leader as a person, not just the skills, knowledge or resources needed to be successful.</a:t>
            </a:r>
          </a:p>
          <a:p>
            <a:endParaRPr lang="en-CA" baseline="0" dirty="0" smtClean="0"/>
          </a:p>
          <a:p>
            <a:r>
              <a:rPr lang="en-CA" baseline="0" dirty="0" smtClean="0"/>
              <a:t>Coaching is also about change, and confronting habits and thought patterns that are often deeply imbedded over the years, and are difficult to alter, requiring ongoing and consistent effort over time.</a:t>
            </a:r>
          </a:p>
          <a:p>
            <a:endParaRPr lang="en-CA" baseline="0" dirty="0" smtClean="0"/>
          </a:p>
          <a:p>
            <a:r>
              <a:rPr lang="en-CA" baseline="0" dirty="0" smtClean="0"/>
              <a:t>Coaching is about action – taking action steps…</a:t>
            </a:r>
          </a:p>
          <a:p>
            <a:endParaRPr lang="en-CA" baseline="0" dirty="0" smtClean="0"/>
          </a:p>
          <a:p>
            <a:r>
              <a:rPr lang="en-CA" baseline="0" dirty="0" smtClean="0"/>
              <a:t>Look at the picture for a second, who do you think is the coach in this picture?</a:t>
            </a:r>
          </a:p>
          <a:p>
            <a:r>
              <a:rPr lang="en-CA" baseline="0" dirty="0" smtClean="0"/>
              <a:t>- I would say that the </a:t>
            </a:r>
            <a:r>
              <a:rPr lang="en-CA" baseline="0" dirty="0" err="1" smtClean="0"/>
              <a:t>coachee</a:t>
            </a:r>
            <a:r>
              <a:rPr lang="en-CA" baseline="0" dirty="0" smtClean="0"/>
              <a:t> (the one being coached) is the one pointing at the target. (the one on the left). Coaching is about drawing out goals from the </a:t>
            </a:r>
            <a:r>
              <a:rPr lang="en-CA" baseline="0" dirty="0" err="1" smtClean="0"/>
              <a:t>coachee</a:t>
            </a:r>
            <a:r>
              <a:rPr lang="en-CA" baseline="0" dirty="0" smtClean="0"/>
              <a:t> and helping them determine steps to meet their target. </a:t>
            </a:r>
          </a:p>
        </p:txBody>
      </p:sp>
      <p:sp>
        <p:nvSpPr>
          <p:cNvPr id="4" name="Slide Number Placeholder 3"/>
          <p:cNvSpPr>
            <a:spLocks noGrp="1"/>
          </p:cNvSpPr>
          <p:nvPr>
            <p:ph type="sldNum" sz="quarter" idx="10"/>
          </p:nvPr>
        </p:nvSpPr>
        <p:spPr/>
        <p:txBody>
          <a:bodyPr/>
          <a:lstStyle/>
          <a:p>
            <a:fld id="{B7EF76DC-05B5-43DF-A75C-6D4B11C9A3FE}" type="slidenum">
              <a:rPr lang="en-CA" smtClean="0"/>
              <a:t>8</a:t>
            </a:fld>
            <a:endParaRPr lang="en-CA"/>
          </a:p>
        </p:txBody>
      </p:sp>
    </p:spTree>
    <p:extLst>
      <p:ext uri="{BB962C8B-B14F-4D97-AF65-F5344CB8AC3E}">
        <p14:creationId xmlns:p14="http://schemas.microsoft.com/office/powerpoint/2010/main" val="2826058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Some comics showing “funny bad coaching”</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9</a:t>
            </a:fld>
            <a:endParaRPr lang="en-CA"/>
          </a:p>
        </p:txBody>
      </p:sp>
    </p:spTree>
    <p:extLst>
      <p:ext uri="{BB962C8B-B14F-4D97-AF65-F5344CB8AC3E}">
        <p14:creationId xmlns:p14="http://schemas.microsoft.com/office/powerpoint/2010/main" val="3262914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Examples of bad mentoring</a:t>
            </a:r>
            <a:r>
              <a:rPr lang="en-CA" baseline="0" dirty="0" smtClean="0"/>
              <a:t> and bad coaching is to put into context that…</a:t>
            </a:r>
          </a:p>
          <a:p>
            <a:endParaRPr lang="en-CA" baseline="0" dirty="0" smtClean="0"/>
          </a:p>
          <a:p>
            <a:r>
              <a:rPr lang="en-CA" baseline="0" dirty="0" smtClean="0"/>
              <a:t>Mentoring and coaching are all tools for equipping, and the tools can only be used effectively if the person is trained/equipped to use it.</a:t>
            </a:r>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10</a:t>
            </a:fld>
            <a:endParaRPr lang="en-CA"/>
          </a:p>
        </p:txBody>
      </p:sp>
    </p:spTree>
    <p:extLst>
      <p:ext uri="{BB962C8B-B14F-4D97-AF65-F5344CB8AC3E}">
        <p14:creationId xmlns:p14="http://schemas.microsoft.com/office/powerpoint/2010/main" val="3939755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How many of you have gone diving before? I am not a regular diver…in fact, I haven’t gone diving in a long time. But I remember about 10 years ago when I was on vacation and I went diving with a tour, as you go deeper in the water, visibility starts to decrease because less light is shining through into the water. Although I was able to see, I was not able to see very far, and there are some things, some details, that I would miss. </a:t>
            </a:r>
          </a:p>
          <a:p>
            <a:endParaRPr lang="en-CA" baseline="0" dirty="0" smtClean="0"/>
          </a:p>
          <a:p>
            <a:r>
              <a:rPr lang="en-CA" baseline="0" dirty="0" smtClean="0"/>
              <a:t>SO this verse, Proverbs 20:5, compares a man’s heart to deep waters. There are many hidden things, it can be murky, it can be blurry, it is unclear. But, a “man of understanding”…a generic man (man and woman)…can draw out the “purposes” that are hidden in a man’s heart. </a:t>
            </a:r>
          </a:p>
          <a:p>
            <a:endParaRPr lang="en-CA" baseline="0" dirty="0" smtClean="0"/>
          </a:p>
          <a:p>
            <a:r>
              <a:rPr lang="en-CA" baseline="0" dirty="0" smtClean="0"/>
              <a:t>This verse serves as two reminders for me:</a:t>
            </a:r>
          </a:p>
          <a:p>
            <a:pPr marL="228600" indent="-228600">
              <a:buAutoNum type="arabicPeriod"/>
            </a:pPr>
            <a:r>
              <a:rPr lang="en-CA" baseline="0" dirty="0" smtClean="0"/>
              <a:t>Everyone has a purpose, or purposes, but it (they) are often hidden and unclear to the person</a:t>
            </a:r>
          </a:p>
          <a:p>
            <a:pPr marL="228600" indent="-228600">
              <a:buAutoNum type="arabicPeriod"/>
            </a:pPr>
            <a:r>
              <a:rPr lang="en-CA" baseline="0" dirty="0" smtClean="0"/>
              <a:t>It takes someone else to help draw out these purposes (a man of understanding).</a:t>
            </a:r>
          </a:p>
          <a:p>
            <a:pPr marL="685800" lvl="1" indent="-228600">
              <a:buAutoNum type="arabicPeriod"/>
            </a:pPr>
            <a:r>
              <a:rPr lang="en-CA" baseline="0" dirty="0" smtClean="0"/>
              <a:t>So…before we continue and look at different aspects of coaching, there is a prerequisite that I must point out.</a:t>
            </a:r>
          </a:p>
        </p:txBody>
      </p:sp>
      <p:sp>
        <p:nvSpPr>
          <p:cNvPr id="4" name="Slide Number Placeholder 3"/>
          <p:cNvSpPr>
            <a:spLocks noGrp="1"/>
          </p:cNvSpPr>
          <p:nvPr>
            <p:ph type="sldNum" sz="quarter" idx="10"/>
          </p:nvPr>
        </p:nvSpPr>
        <p:spPr/>
        <p:txBody>
          <a:bodyPr/>
          <a:lstStyle/>
          <a:p>
            <a:fld id="{B7EF76DC-05B5-43DF-A75C-6D4B11C9A3FE}" type="slidenum">
              <a:rPr lang="en-CA" smtClean="0"/>
              <a:t>11</a:t>
            </a:fld>
            <a:endParaRPr lang="en-CA"/>
          </a:p>
        </p:txBody>
      </p:sp>
    </p:spTree>
    <p:extLst>
      <p:ext uri="{BB962C8B-B14F-4D97-AF65-F5344CB8AC3E}">
        <p14:creationId xmlns:p14="http://schemas.microsoft.com/office/powerpoint/2010/main" val="365100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order</a:t>
            </a:r>
            <a:r>
              <a:rPr lang="en-CA" baseline="0" dirty="0" smtClean="0"/>
              <a:t> to be a “man of understanding”, to equip others, or even be a “good” coach, you must:</a:t>
            </a:r>
          </a:p>
          <a:p>
            <a:pPr marL="171450" indent="-171450">
              <a:buFontTx/>
              <a:buChar char="-"/>
            </a:pPr>
            <a:r>
              <a:rPr lang="en-CA" baseline="0" dirty="0" smtClean="0"/>
              <a:t>Love Jesus</a:t>
            </a:r>
          </a:p>
          <a:p>
            <a:pPr marL="171450" indent="-171450">
              <a:buFontTx/>
              <a:buChar char="-"/>
            </a:pPr>
            <a:r>
              <a:rPr lang="en-CA" baseline="0" dirty="0" smtClean="0"/>
              <a:t>Be always learning, a life long learner and reader of the Scriptures</a:t>
            </a:r>
          </a:p>
          <a:p>
            <a:pPr marL="171450" indent="-171450">
              <a:buFontTx/>
              <a:buChar char="-"/>
            </a:pPr>
            <a:r>
              <a:rPr lang="en-CA" baseline="0" dirty="0" smtClean="0"/>
              <a:t>Always praying…for guidance, for wisdom, to hear God’s voice.</a:t>
            </a:r>
          </a:p>
          <a:p>
            <a:pPr marL="171450" indent="-171450">
              <a:buFontTx/>
              <a:buChar char="-"/>
            </a:pPr>
            <a:r>
              <a:rPr lang="en-CA" baseline="0" dirty="0" smtClean="0"/>
              <a:t>Always growing in your relationship with Jesus, growing in your knowledge of God, and growing in your relationship with others</a:t>
            </a:r>
          </a:p>
          <a:p>
            <a:pPr marL="171450" indent="-171450">
              <a:buFontTx/>
              <a:buChar char="-"/>
            </a:pPr>
            <a:endParaRPr lang="en-CA" baseline="0" dirty="0" smtClean="0"/>
          </a:p>
          <a:p>
            <a:pPr marL="0" indent="0">
              <a:buFontTx/>
              <a:buNone/>
            </a:pPr>
            <a:r>
              <a:rPr lang="en-CA" baseline="0" dirty="0" smtClean="0"/>
              <a:t>Otherwise…you would be the blind leading the blind…s</a:t>
            </a:r>
          </a:p>
        </p:txBody>
      </p:sp>
      <p:sp>
        <p:nvSpPr>
          <p:cNvPr id="4" name="Slide Number Placeholder 3"/>
          <p:cNvSpPr>
            <a:spLocks noGrp="1"/>
          </p:cNvSpPr>
          <p:nvPr>
            <p:ph type="sldNum" sz="quarter" idx="10"/>
          </p:nvPr>
        </p:nvSpPr>
        <p:spPr/>
        <p:txBody>
          <a:bodyPr/>
          <a:lstStyle/>
          <a:p>
            <a:fld id="{B7EF76DC-05B5-43DF-A75C-6D4B11C9A3FE}" type="slidenum">
              <a:rPr lang="en-CA" smtClean="0"/>
              <a:t>12</a:t>
            </a:fld>
            <a:endParaRPr lang="en-CA"/>
          </a:p>
        </p:txBody>
      </p:sp>
    </p:spTree>
    <p:extLst>
      <p:ext uri="{BB962C8B-B14F-4D97-AF65-F5344CB8AC3E}">
        <p14:creationId xmlns:p14="http://schemas.microsoft.com/office/powerpoint/2010/main" val="2763743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smtClean="0"/>
              <a:t>Let’s get started…</a:t>
            </a:r>
          </a:p>
          <a:p>
            <a:endParaRPr lang="en-CA" b="1" dirty="0" smtClean="0"/>
          </a:p>
          <a:p>
            <a:r>
              <a:rPr lang="en-CA" b="1" dirty="0" smtClean="0"/>
              <a:t>Here</a:t>
            </a:r>
            <a:r>
              <a:rPr lang="en-CA" b="1" baseline="0" dirty="0" smtClean="0"/>
              <a:t> is an overview of the 5 elements of the COACH Model. This is based on the book called The COACH Model by Keith Webb. </a:t>
            </a:r>
          </a:p>
          <a:p>
            <a:endParaRPr lang="en-CA" b="1" baseline="0" dirty="0" smtClean="0"/>
          </a:p>
          <a:p>
            <a:r>
              <a:rPr lang="en-CA" b="1" baseline="0" dirty="0" smtClean="0"/>
              <a:t>The five elements include:</a:t>
            </a:r>
            <a:endParaRPr lang="en-CA" b="1" dirty="0" smtClean="0"/>
          </a:p>
          <a:p>
            <a:pPr marL="171450" indent="-171450">
              <a:buFont typeface="Arial" panose="020B0604020202020204" pitchFamily="34" charset="0"/>
              <a:buChar char="•"/>
            </a:pPr>
            <a:r>
              <a:rPr lang="en-CA" b="1" dirty="0" smtClean="0"/>
              <a:t>Connecting</a:t>
            </a:r>
            <a:r>
              <a:rPr lang="en-CA" dirty="0" smtClean="0"/>
              <a:t> with the leader</a:t>
            </a:r>
          </a:p>
          <a:p>
            <a:pPr marL="171450" indent="-171450">
              <a:buFont typeface="Arial" panose="020B0604020202020204" pitchFamily="34" charset="0"/>
              <a:buChar char="•"/>
            </a:pPr>
            <a:r>
              <a:rPr lang="en-CA" dirty="0" smtClean="0"/>
              <a:t>Determining the </a:t>
            </a:r>
            <a:r>
              <a:rPr lang="en-CA" b="0" dirty="0" smtClean="0"/>
              <a:t>session</a:t>
            </a:r>
            <a:r>
              <a:rPr lang="en-CA" b="1" dirty="0" smtClean="0"/>
              <a:t> outcomes</a:t>
            </a:r>
          </a:p>
          <a:p>
            <a:pPr marL="171450" indent="-171450">
              <a:buFont typeface="Arial" panose="020B0604020202020204" pitchFamily="34" charset="0"/>
              <a:buChar char="•"/>
            </a:pPr>
            <a:r>
              <a:rPr lang="en-CA" dirty="0" smtClean="0"/>
              <a:t>Building </a:t>
            </a:r>
            <a:r>
              <a:rPr lang="en-CA" b="1" dirty="0" smtClean="0"/>
              <a:t>awareness</a:t>
            </a:r>
            <a:r>
              <a:rPr lang="en-CA" dirty="0" smtClean="0"/>
              <a:t> of the issues and current reality</a:t>
            </a:r>
          </a:p>
          <a:p>
            <a:pPr marL="171450" indent="-171450">
              <a:buFont typeface="Arial" panose="020B0604020202020204" pitchFamily="34" charset="0"/>
              <a:buChar char="•"/>
            </a:pPr>
            <a:r>
              <a:rPr lang="en-CA" dirty="0" smtClean="0"/>
              <a:t>Determining</a:t>
            </a:r>
            <a:r>
              <a:rPr lang="en-CA" baseline="0" dirty="0" smtClean="0"/>
              <a:t> the next steps and </a:t>
            </a:r>
            <a:r>
              <a:rPr lang="en-CA" b="1" baseline="0" dirty="0" smtClean="0"/>
              <a:t>course</a:t>
            </a:r>
            <a:r>
              <a:rPr lang="en-CA" baseline="0" dirty="0" smtClean="0"/>
              <a:t> of action</a:t>
            </a:r>
          </a:p>
          <a:p>
            <a:pPr marL="171450" indent="-171450">
              <a:buFont typeface="Arial" panose="020B0604020202020204" pitchFamily="34" charset="0"/>
              <a:buChar char="•"/>
            </a:pPr>
            <a:r>
              <a:rPr lang="en-CA" baseline="0" dirty="0" smtClean="0"/>
              <a:t>Reviewing the </a:t>
            </a:r>
            <a:r>
              <a:rPr lang="en-CA" b="1" baseline="0" dirty="0" smtClean="0"/>
              <a:t>highlights</a:t>
            </a:r>
            <a:r>
              <a:rPr lang="en-CA" baseline="0" dirty="0" smtClean="0"/>
              <a:t> and key insights of the session</a:t>
            </a:r>
          </a:p>
          <a:p>
            <a:pPr marL="171450" indent="-171450">
              <a:buFont typeface="Arial" panose="020B0604020202020204" pitchFamily="34" charset="0"/>
              <a:buChar char="•"/>
            </a:pPr>
            <a:endParaRPr lang="en-CA" baseline="0" dirty="0" smtClean="0"/>
          </a:p>
          <a:p>
            <a:pPr marL="0" indent="0">
              <a:buFont typeface="Arial" panose="020B0604020202020204" pitchFamily="34" charset="0"/>
              <a:buNone/>
            </a:pPr>
            <a:r>
              <a:rPr lang="en-CA" baseline="0" dirty="0" smtClean="0"/>
              <a:t>This method can probably be applied in many different ways. For our workshop today, I am going to focus on how I have started to use this in children ministry as an example/case study, and then at the end, we can discuss other ways we can incorporate this into ministry. </a:t>
            </a:r>
          </a:p>
          <a:p>
            <a:pPr marL="0" indent="0">
              <a:buFont typeface="Arial" panose="020B0604020202020204" pitchFamily="34" charset="0"/>
              <a:buNone/>
            </a:pPr>
            <a:endParaRPr lang="en-CA" baseline="0" dirty="0" smtClean="0"/>
          </a:p>
          <a:p>
            <a:pPr marL="0" indent="0">
              <a:buFont typeface="Arial" panose="020B0604020202020204" pitchFamily="34" charset="0"/>
              <a:buNone/>
            </a:pPr>
            <a:r>
              <a:rPr lang="en-CA" baseline="0" dirty="0" smtClean="0"/>
              <a:t>We will explore each element with a bit more depth in the upcoming slides. </a:t>
            </a:r>
          </a:p>
          <a:p>
            <a:pPr marL="0" indent="0">
              <a:buFont typeface="Arial" panose="020B0604020202020204" pitchFamily="34" charset="0"/>
              <a:buNone/>
            </a:pPr>
            <a:endParaRPr lang="en-CA" baseline="0" dirty="0" smtClean="0"/>
          </a:p>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13</a:t>
            </a:fld>
            <a:endParaRPr lang="en-CA"/>
          </a:p>
        </p:txBody>
      </p:sp>
    </p:spTree>
    <p:extLst>
      <p:ext uri="{BB962C8B-B14F-4D97-AF65-F5344CB8AC3E}">
        <p14:creationId xmlns:p14="http://schemas.microsoft.com/office/powerpoint/2010/main" val="284014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In my ministry setting, I currently use this method to help me connect with leaders on a personal level. I only have 2 formal coaching relationships set up at the moment, but what I use with all the leaders/teachers/counselors I serve with is….</a:t>
            </a:r>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b="1" baseline="0" dirty="0" smtClean="0"/>
              <a:t>SHADOW COACHING!</a:t>
            </a:r>
          </a:p>
          <a:p>
            <a:pPr marL="0" marR="0" indent="0" algn="l" defTabSz="914400" rtl="0" eaLnBrk="1" fontAlgn="auto" latinLnBrk="0" hangingPunct="1">
              <a:lnSpc>
                <a:spcPct val="100000"/>
              </a:lnSpc>
              <a:spcBef>
                <a:spcPts val="0"/>
              </a:spcBef>
              <a:spcAft>
                <a:spcPts val="0"/>
              </a:spcAft>
              <a:buClrTx/>
              <a:buSzTx/>
              <a:buFontTx/>
              <a:buNone/>
              <a:tabLst/>
              <a:defRPr/>
            </a:pPr>
            <a:endParaRPr lang="en-CA"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b="0" baseline="0" dirty="0" smtClean="0"/>
              <a:t>I engage the leaders, especially the </a:t>
            </a:r>
            <a:r>
              <a:rPr lang="en-CA" b="0" baseline="0" dirty="0" err="1" smtClean="0"/>
              <a:t>highschool</a:t>
            </a:r>
            <a:r>
              <a:rPr lang="en-CA" b="0" baseline="0" dirty="0" smtClean="0"/>
              <a:t>/college leaders, but ninja coaching them. I find that when they are not aware that they are being coached, they don’t put up walls and they are more likely to keep their guard down. I don’t encourage tricking your leaders into being coached, but I find that by applying these 5 elements into conversations with those you serve with, you can achieve very similar results as formal coaching sessions. </a:t>
            </a:r>
          </a:p>
          <a:p>
            <a:pPr marL="0" marR="0" indent="0" algn="l" defTabSz="914400" rtl="0" eaLnBrk="1" fontAlgn="auto" latinLnBrk="0" hangingPunct="1">
              <a:lnSpc>
                <a:spcPct val="100000"/>
              </a:lnSpc>
              <a:spcBef>
                <a:spcPts val="0"/>
              </a:spcBef>
              <a:spcAft>
                <a:spcPts val="0"/>
              </a:spcAft>
              <a:buClrTx/>
              <a:buSzTx/>
              <a:buFontTx/>
              <a:buNone/>
              <a:tabLst/>
              <a:defRPr/>
            </a:pPr>
            <a:endParaRPr lang="en-CA"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b="0" baseline="0" dirty="0" smtClean="0"/>
              <a:t>In fact, the two formal coaching relationships I am engaged in right now started with the concept of shadow coaching. Once I connected with them and built to a certain level of trust, I was able to tell them formally to invite them to set up formal coaching with me. </a:t>
            </a:r>
            <a:endParaRPr lang="en-CA" b="0" dirty="0"/>
          </a:p>
        </p:txBody>
      </p:sp>
      <p:sp>
        <p:nvSpPr>
          <p:cNvPr id="4" name="Slide Number Placeholder 3"/>
          <p:cNvSpPr>
            <a:spLocks noGrp="1"/>
          </p:cNvSpPr>
          <p:nvPr>
            <p:ph type="sldNum" sz="quarter" idx="10"/>
          </p:nvPr>
        </p:nvSpPr>
        <p:spPr/>
        <p:txBody>
          <a:bodyPr/>
          <a:lstStyle/>
          <a:p>
            <a:fld id="{B7EF76DC-05B5-43DF-A75C-6D4B11C9A3FE}" type="slidenum">
              <a:rPr lang="en-CA" smtClean="0"/>
              <a:t>14</a:t>
            </a:fld>
            <a:endParaRPr lang="en-CA"/>
          </a:p>
        </p:txBody>
      </p:sp>
    </p:spTree>
    <p:extLst>
      <p:ext uri="{BB962C8B-B14F-4D97-AF65-F5344CB8AC3E}">
        <p14:creationId xmlns:p14="http://schemas.microsoft.com/office/powerpoint/2010/main" val="21772210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baseline="0" dirty="0" smtClean="0"/>
              <a:t>The first element is:</a:t>
            </a:r>
          </a:p>
          <a:p>
            <a:pPr marL="171450" indent="-171450">
              <a:buFont typeface="Arial" panose="020B0604020202020204" pitchFamily="34" charset="0"/>
              <a:buChar char="•"/>
            </a:pPr>
            <a:r>
              <a:rPr lang="en-CA" b="1" dirty="0" smtClean="0"/>
              <a:t>Connecting</a:t>
            </a:r>
            <a:r>
              <a:rPr lang="en-CA" dirty="0" smtClean="0"/>
              <a:t> with the leader</a:t>
            </a:r>
          </a:p>
          <a:p>
            <a:endParaRPr lang="en-CA" dirty="0" smtClean="0"/>
          </a:p>
          <a:p>
            <a:r>
              <a:rPr lang="en-CA" dirty="0" smtClean="0"/>
              <a:t>This</a:t>
            </a:r>
            <a:r>
              <a:rPr lang="en-CA" baseline="0" dirty="0" smtClean="0"/>
              <a:t> is the time when you connect with the </a:t>
            </a:r>
            <a:r>
              <a:rPr lang="en-CA" baseline="0" dirty="0" err="1" smtClean="0"/>
              <a:t>coachee</a:t>
            </a:r>
            <a:r>
              <a:rPr lang="en-CA" baseline="0" dirty="0" smtClean="0"/>
              <a:t> and to build trust.</a:t>
            </a:r>
            <a:r>
              <a:rPr lang="en-CA" baseline="0" dirty="0"/>
              <a:t> </a:t>
            </a:r>
            <a:r>
              <a:rPr lang="en-CA" baseline="0" dirty="0" smtClean="0"/>
              <a:t>Without trust between the coach and the </a:t>
            </a:r>
            <a:r>
              <a:rPr lang="en-CA" baseline="0" dirty="0" err="1" smtClean="0"/>
              <a:t>coachee</a:t>
            </a:r>
            <a:r>
              <a:rPr lang="en-CA" baseline="0" dirty="0" smtClean="0"/>
              <a:t>, the coaching process would be much less effective. </a:t>
            </a:r>
          </a:p>
          <a:p>
            <a:endParaRPr lang="en-CA" baseline="0" dirty="0" smtClean="0"/>
          </a:p>
          <a:p>
            <a:r>
              <a:rPr lang="en-CA" baseline="0" dirty="0" smtClean="0"/>
              <a:t>As a coach, you would ask questions that allow you:</a:t>
            </a:r>
          </a:p>
          <a:p>
            <a:pPr marL="171450" indent="-171450">
              <a:buFontTx/>
              <a:buChar char="-"/>
            </a:pPr>
            <a:r>
              <a:rPr lang="en-CA" baseline="0" dirty="0" smtClean="0"/>
              <a:t>Get to know the </a:t>
            </a:r>
            <a:r>
              <a:rPr lang="en-CA" baseline="0" dirty="0" err="1" smtClean="0"/>
              <a:t>coachee</a:t>
            </a:r>
            <a:r>
              <a:rPr lang="en-CA" baseline="0" dirty="0" smtClean="0"/>
              <a:t> more</a:t>
            </a:r>
          </a:p>
          <a:p>
            <a:pPr marL="171450" indent="-171450">
              <a:buFontTx/>
              <a:buChar char="-"/>
            </a:pPr>
            <a:r>
              <a:rPr lang="en-CA" baseline="0" dirty="0" smtClean="0"/>
              <a:t>Find out about their current struggles </a:t>
            </a:r>
          </a:p>
          <a:p>
            <a:pPr marL="171450" indent="-171450">
              <a:buFontTx/>
              <a:buChar char="-"/>
            </a:pPr>
            <a:r>
              <a:rPr lang="en-CA" baseline="0" dirty="0" smtClean="0"/>
              <a:t>Figure out “victories” that you can celebrate with them</a:t>
            </a:r>
          </a:p>
          <a:p>
            <a:pPr marL="171450" indent="-171450">
              <a:buFontTx/>
              <a:buChar char="-"/>
            </a:pPr>
            <a:r>
              <a:rPr lang="en-CA" baseline="0" dirty="0" smtClean="0"/>
              <a:t>If you have an ongoing coaching relationship, then you can use this time to </a:t>
            </a:r>
            <a:r>
              <a:rPr lang="en-CA" baseline="0" dirty="0" err="1" smtClean="0"/>
              <a:t>followup</a:t>
            </a:r>
            <a:r>
              <a:rPr lang="en-CA" baseline="0" dirty="0" smtClean="0"/>
              <a:t> on action steps</a:t>
            </a:r>
          </a:p>
        </p:txBody>
      </p:sp>
      <p:sp>
        <p:nvSpPr>
          <p:cNvPr id="4" name="Slide Number Placeholder 3"/>
          <p:cNvSpPr>
            <a:spLocks noGrp="1"/>
          </p:cNvSpPr>
          <p:nvPr>
            <p:ph type="sldNum" sz="quarter" idx="10"/>
          </p:nvPr>
        </p:nvSpPr>
        <p:spPr/>
        <p:txBody>
          <a:bodyPr/>
          <a:lstStyle/>
          <a:p>
            <a:fld id="{B7EF76DC-05B5-43DF-A75C-6D4B11C9A3FE}" type="slidenum">
              <a:rPr lang="en-CA" smtClean="0"/>
              <a:t>15</a:t>
            </a:fld>
            <a:endParaRPr lang="en-CA"/>
          </a:p>
        </p:txBody>
      </p:sp>
    </p:spTree>
    <p:extLst>
      <p:ext uri="{BB962C8B-B14F-4D97-AF65-F5344CB8AC3E}">
        <p14:creationId xmlns:p14="http://schemas.microsoft.com/office/powerpoint/2010/main" val="21795065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baseline="0" dirty="0" smtClean="0"/>
              <a:t>In </a:t>
            </a:r>
            <a:r>
              <a:rPr lang="en-CA" b="1" dirty="0" smtClean="0"/>
              <a:t>Determining the session outcomes:</a:t>
            </a:r>
          </a:p>
          <a:p>
            <a:endParaRPr lang="en-CA" dirty="0" smtClean="0"/>
          </a:p>
          <a:p>
            <a:r>
              <a:rPr lang="en-CA" dirty="0" smtClean="0"/>
              <a:t>This is the part where you allow</a:t>
            </a:r>
            <a:r>
              <a:rPr lang="en-CA" baseline="0" dirty="0" smtClean="0"/>
              <a:t> the </a:t>
            </a:r>
            <a:r>
              <a:rPr lang="en-CA" baseline="0" dirty="0" err="1" smtClean="0"/>
              <a:t>coachee</a:t>
            </a:r>
            <a:r>
              <a:rPr lang="en-CA" baseline="0" dirty="0" smtClean="0"/>
              <a:t> to take charge of your time together. As a coach, your role is to </a:t>
            </a:r>
            <a:r>
              <a:rPr lang="en-CA" i="0" u="sng" baseline="0" dirty="0" smtClean="0"/>
              <a:t>draw out</a:t>
            </a:r>
            <a:r>
              <a:rPr lang="en-CA" i="0" u="none" baseline="0" dirty="0" smtClean="0"/>
              <a:t> from the </a:t>
            </a:r>
            <a:r>
              <a:rPr lang="en-CA" i="0" u="none" baseline="0" dirty="0" err="1" smtClean="0"/>
              <a:t>coachee</a:t>
            </a:r>
            <a:r>
              <a:rPr lang="en-CA" i="0" u="none" baseline="0" dirty="0" smtClean="0"/>
              <a:t>; so some questions you can ask could be…(refer to slide).</a:t>
            </a:r>
          </a:p>
          <a:p>
            <a:endParaRPr lang="en-CA" i="0" u="none" baseline="0" dirty="0" smtClean="0"/>
          </a:p>
          <a:p>
            <a:r>
              <a:rPr lang="en-CA" i="0" u="none" baseline="0" dirty="0" smtClean="0"/>
              <a:t>These questions allow the </a:t>
            </a:r>
            <a:r>
              <a:rPr lang="en-CA" i="0" u="none" baseline="0" dirty="0" err="1" smtClean="0"/>
              <a:t>coachee</a:t>
            </a:r>
            <a:r>
              <a:rPr lang="en-CA" i="0" u="none" baseline="0" dirty="0" smtClean="0"/>
              <a:t> to think about some things that they want to work on, and as a coach, these are things you would have to remember (take notes of) and then reference them throughout your time with the </a:t>
            </a:r>
            <a:r>
              <a:rPr lang="en-CA" i="0" u="none" baseline="0" dirty="0" err="1" smtClean="0"/>
              <a:t>coachee</a:t>
            </a:r>
            <a:r>
              <a:rPr lang="en-CA" i="0" u="none" baseline="0" dirty="0" smtClean="0"/>
              <a:t>.</a:t>
            </a:r>
          </a:p>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16</a:t>
            </a:fld>
            <a:endParaRPr lang="en-CA"/>
          </a:p>
        </p:txBody>
      </p:sp>
    </p:spTree>
    <p:extLst>
      <p:ext uri="{BB962C8B-B14F-4D97-AF65-F5344CB8AC3E}">
        <p14:creationId xmlns:p14="http://schemas.microsoft.com/office/powerpoint/2010/main" val="3749582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CA" dirty="0" smtClean="0"/>
              <a:t>For Building </a:t>
            </a:r>
            <a:r>
              <a:rPr lang="en-CA" b="1" dirty="0" smtClean="0"/>
              <a:t>awareness</a:t>
            </a:r>
            <a:r>
              <a:rPr lang="en-CA" dirty="0" smtClean="0"/>
              <a:t> of the issues and current reality:</a:t>
            </a:r>
          </a:p>
          <a:p>
            <a:endParaRPr lang="en-CA" dirty="0" smtClean="0"/>
          </a:p>
          <a:p>
            <a:r>
              <a:rPr lang="en-CA" dirty="0" smtClean="0"/>
              <a:t>As</a:t>
            </a:r>
            <a:r>
              <a:rPr lang="en-CA" baseline="0" dirty="0" smtClean="0"/>
              <a:t> a coach, you would need to be intentional about </a:t>
            </a:r>
            <a:r>
              <a:rPr lang="en-CA" u="sng" baseline="0" dirty="0" smtClean="0"/>
              <a:t>drawing out</a:t>
            </a:r>
            <a:r>
              <a:rPr lang="en-CA" u="none" baseline="0" dirty="0" smtClean="0"/>
              <a:t> the specifics from your </a:t>
            </a:r>
            <a:r>
              <a:rPr lang="en-CA" u="none" baseline="0" dirty="0" err="1" smtClean="0"/>
              <a:t>coachee</a:t>
            </a:r>
            <a:r>
              <a:rPr lang="en-CA" u="none" baseline="0" dirty="0" smtClean="0"/>
              <a:t>. This can be done by asking questions that </a:t>
            </a:r>
            <a:r>
              <a:rPr lang="en-CA" i="1" u="sng" baseline="0" dirty="0" smtClean="0"/>
              <a:t>expand</a:t>
            </a:r>
            <a:r>
              <a:rPr lang="en-CA" i="0" u="none" baseline="0" dirty="0" smtClean="0"/>
              <a:t> on the issues they have raised in the outcomes step. </a:t>
            </a:r>
          </a:p>
          <a:p>
            <a:endParaRPr lang="en-CA" i="0" u="none" baseline="0" dirty="0" smtClean="0"/>
          </a:p>
          <a:p>
            <a:r>
              <a:rPr lang="en-CA" i="0" u="none" baseline="0" dirty="0" smtClean="0"/>
              <a:t>Again, it is important to refrain from giving advice, but listen and ask questions to help </a:t>
            </a:r>
            <a:r>
              <a:rPr lang="en-CA" i="0" u="sng" baseline="0" dirty="0" smtClean="0"/>
              <a:t>draw out</a:t>
            </a:r>
            <a:r>
              <a:rPr lang="en-CA" i="0" u="none" baseline="0" dirty="0" smtClean="0"/>
              <a:t> from the </a:t>
            </a:r>
            <a:r>
              <a:rPr lang="en-CA" i="0" u="none" baseline="0" dirty="0" err="1" smtClean="0"/>
              <a:t>coachee</a:t>
            </a:r>
            <a:r>
              <a:rPr lang="en-CA" i="0" u="none" baseline="0" dirty="0" smtClean="0"/>
              <a:t>. You want him/her to take an active part about addressing this (these) problems/struggles/challenges</a:t>
            </a:r>
          </a:p>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17</a:t>
            </a:fld>
            <a:endParaRPr lang="en-CA"/>
          </a:p>
        </p:txBody>
      </p:sp>
    </p:spTree>
    <p:extLst>
      <p:ext uri="{BB962C8B-B14F-4D97-AF65-F5344CB8AC3E}">
        <p14:creationId xmlns:p14="http://schemas.microsoft.com/office/powerpoint/2010/main" val="2164013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CA" b="1" dirty="0" smtClean="0"/>
              <a:t>Determining</a:t>
            </a:r>
            <a:r>
              <a:rPr lang="en-CA" b="1" baseline="0" dirty="0" smtClean="0"/>
              <a:t> the next steps and course of action:</a:t>
            </a:r>
          </a:p>
          <a:p>
            <a:pPr marL="171450" indent="-171450">
              <a:buFontTx/>
              <a:buChar char="-"/>
            </a:pPr>
            <a:r>
              <a:rPr lang="en-CA" b="0" baseline="0" dirty="0" smtClean="0"/>
              <a:t>This is the step where the coach help the </a:t>
            </a:r>
            <a:r>
              <a:rPr lang="en-CA" b="0" baseline="0" dirty="0" err="1" smtClean="0"/>
              <a:t>coachee</a:t>
            </a:r>
            <a:r>
              <a:rPr lang="en-CA" b="0" baseline="0" dirty="0" smtClean="0"/>
              <a:t> figure out a course of action</a:t>
            </a:r>
          </a:p>
          <a:p>
            <a:pPr marL="171450" indent="-171450">
              <a:buFontTx/>
              <a:buChar char="-"/>
            </a:pPr>
            <a:r>
              <a:rPr lang="en-CA" b="0" baseline="0" dirty="0" smtClean="0"/>
              <a:t>We are talking about BABY STEPS! </a:t>
            </a:r>
          </a:p>
          <a:p>
            <a:pPr marL="171450" indent="-171450">
              <a:buFontTx/>
              <a:buChar char="-"/>
            </a:pPr>
            <a:r>
              <a:rPr lang="en-CA" b="0" baseline="0" dirty="0" smtClean="0"/>
              <a:t>Small, focused action steps allow the </a:t>
            </a:r>
            <a:r>
              <a:rPr lang="en-CA" b="0" baseline="0" dirty="0" err="1" smtClean="0"/>
              <a:t>coachee</a:t>
            </a:r>
            <a:r>
              <a:rPr lang="en-CA" b="0" baseline="0" dirty="0" smtClean="0"/>
              <a:t> to achieve their goals</a:t>
            </a:r>
          </a:p>
          <a:p>
            <a:pPr marL="628650" lvl="1" indent="-171450">
              <a:buFontTx/>
              <a:buChar char="-"/>
            </a:pPr>
            <a:r>
              <a:rPr lang="en-CA" b="0" baseline="0" dirty="0" smtClean="0"/>
              <a:t>You can celebrate these little victories with them each time you meet with them in the “connect” stage</a:t>
            </a:r>
          </a:p>
          <a:p>
            <a:pPr marL="0" lvl="0" indent="0">
              <a:buFontTx/>
              <a:buNone/>
            </a:pPr>
            <a:endParaRPr lang="en-CA" b="1" baseline="0" dirty="0" smtClean="0"/>
          </a:p>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18</a:t>
            </a:fld>
            <a:endParaRPr lang="en-CA"/>
          </a:p>
        </p:txBody>
      </p:sp>
    </p:spTree>
    <p:extLst>
      <p:ext uri="{BB962C8B-B14F-4D97-AF65-F5344CB8AC3E}">
        <p14:creationId xmlns:p14="http://schemas.microsoft.com/office/powerpoint/2010/main" val="2557255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CA" baseline="0" dirty="0" smtClean="0"/>
              <a:t>Reviewing the </a:t>
            </a:r>
            <a:r>
              <a:rPr lang="en-CA" b="1" baseline="0" dirty="0" smtClean="0"/>
              <a:t>highlights</a:t>
            </a:r>
            <a:r>
              <a:rPr lang="en-CA" baseline="0" dirty="0" smtClean="0"/>
              <a:t> and key insights of the session:</a:t>
            </a:r>
          </a:p>
          <a:p>
            <a:pPr marL="171450" indent="-171450">
              <a:buFontTx/>
              <a:buChar char="-"/>
            </a:pPr>
            <a:r>
              <a:rPr lang="en-CA" baseline="0" dirty="0" smtClean="0"/>
              <a:t>This stage enable the coach to find out how the </a:t>
            </a:r>
            <a:r>
              <a:rPr lang="en-CA" baseline="0" dirty="0" err="1" smtClean="0"/>
              <a:t>coachee</a:t>
            </a:r>
            <a:r>
              <a:rPr lang="en-CA" baseline="0" dirty="0" smtClean="0"/>
              <a:t> would like to kept accountable</a:t>
            </a:r>
          </a:p>
          <a:p>
            <a:pPr marL="171450" indent="-171450">
              <a:buFontTx/>
              <a:buChar char="-"/>
            </a:pPr>
            <a:r>
              <a:rPr lang="en-CA" baseline="0" dirty="0" smtClean="0"/>
              <a:t>By getting the </a:t>
            </a:r>
            <a:r>
              <a:rPr lang="en-CA" baseline="0" dirty="0" err="1" smtClean="0"/>
              <a:t>coachee</a:t>
            </a:r>
            <a:r>
              <a:rPr lang="en-CA" baseline="0" dirty="0" smtClean="0"/>
              <a:t> to articulate some of the things they shared about during your coaching session, it allows them time to process and think about their next steps</a:t>
            </a:r>
          </a:p>
          <a:p>
            <a:pPr marL="171450" indent="-171450">
              <a:buFontTx/>
              <a:buChar char="-"/>
            </a:pPr>
            <a:endParaRPr lang="en-CA" baseline="0" dirty="0" smtClean="0"/>
          </a:p>
          <a:p>
            <a:pPr marL="0" indent="0">
              <a:buFontTx/>
              <a:buNone/>
            </a:pPr>
            <a:endParaRPr lang="en-CA" baseline="0" dirty="0" smtClean="0"/>
          </a:p>
        </p:txBody>
      </p:sp>
      <p:sp>
        <p:nvSpPr>
          <p:cNvPr id="4" name="Slide Number Placeholder 3"/>
          <p:cNvSpPr>
            <a:spLocks noGrp="1"/>
          </p:cNvSpPr>
          <p:nvPr>
            <p:ph type="sldNum" sz="quarter" idx="10"/>
          </p:nvPr>
        </p:nvSpPr>
        <p:spPr/>
        <p:txBody>
          <a:bodyPr/>
          <a:lstStyle/>
          <a:p>
            <a:fld id="{B7EF76DC-05B5-43DF-A75C-6D4B11C9A3FE}" type="slidenum">
              <a:rPr lang="en-CA" smtClean="0"/>
              <a:t>19</a:t>
            </a:fld>
            <a:endParaRPr lang="en-CA"/>
          </a:p>
        </p:txBody>
      </p:sp>
    </p:spTree>
    <p:extLst>
      <p:ext uri="{BB962C8B-B14F-4D97-AF65-F5344CB8AC3E}">
        <p14:creationId xmlns:p14="http://schemas.microsoft.com/office/powerpoint/2010/main" val="13140253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There</a:t>
            </a:r>
            <a:r>
              <a:rPr lang="en-CA" baseline="0" dirty="0" smtClean="0"/>
              <a:t> are four essential coaching skills that allow a coach to implement the COACH Model more effectively. </a:t>
            </a:r>
          </a:p>
          <a:p>
            <a:endParaRPr lang="en-CA" baseline="0" dirty="0" smtClean="0"/>
          </a:p>
          <a:p>
            <a:r>
              <a:rPr lang="en-CA" baseline="0" dirty="0" smtClean="0"/>
              <a:t>These are: listening, expanding, focusing, and empowering. Because we have limited time in our session today, we will not be able to go through all of them. Based on my observations from applying this in ministry, I have narrowed these four skills down to TWO essential ones: Listening and Expanding, and we will practice these today.</a:t>
            </a:r>
          </a:p>
          <a:p>
            <a:endParaRPr lang="en-CA" baseline="0" dirty="0" smtClean="0"/>
          </a:p>
          <a:p>
            <a:r>
              <a:rPr lang="en-CA" baseline="0" dirty="0" smtClean="0"/>
              <a:t>These are skills that were taught in the Mentoring/Coaching track by Dr. </a:t>
            </a:r>
            <a:r>
              <a:rPr lang="en-CA" baseline="0" dirty="0" err="1" smtClean="0"/>
              <a:t>Wollf</a:t>
            </a:r>
            <a:r>
              <a:rPr lang="en-CA" baseline="0" dirty="0" smtClean="0"/>
              <a:t> at this conference, so if anything here sparks your interest, feel free to either access the recordings of his sessions online, or better yet, register for the next </a:t>
            </a:r>
            <a:r>
              <a:rPr lang="en-CA" baseline="0" dirty="0" err="1" smtClean="0"/>
              <a:t>MinistryLift</a:t>
            </a:r>
            <a:r>
              <a:rPr lang="en-CA" baseline="0" dirty="0" smtClean="0"/>
              <a:t> Conference or contact Dr. </a:t>
            </a:r>
            <a:r>
              <a:rPr lang="en-CA" baseline="0" dirty="0" err="1" smtClean="0"/>
              <a:t>Wollf</a:t>
            </a:r>
            <a:r>
              <a:rPr lang="en-CA" baseline="0" dirty="0" smtClean="0"/>
              <a:t> about training opportunities.</a:t>
            </a:r>
          </a:p>
          <a:p>
            <a:endParaRPr lang="en-CA" baseline="0" dirty="0" smtClean="0"/>
          </a:p>
        </p:txBody>
      </p:sp>
      <p:sp>
        <p:nvSpPr>
          <p:cNvPr id="4" name="Slide Number Placeholder 3"/>
          <p:cNvSpPr>
            <a:spLocks noGrp="1"/>
          </p:cNvSpPr>
          <p:nvPr>
            <p:ph type="sldNum" sz="quarter" idx="10"/>
          </p:nvPr>
        </p:nvSpPr>
        <p:spPr/>
        <p:txBody>
          <a:bodyPr/>
          <a:lstStyle/>
          <a:p>
            <a:fld id="{B7EF76DC-05B5-43DF-A75C-6D4B11C9A3FE}" type="slidenum">
              <a:rPr lang="en-CA" smtClean="0"/>
              <a:t>20</a:t>
            </a:fld>
            <a:endParaRPr lang="en-CA"/>
          </a:p>
        </p:txBody>
      </p:sp>
    </p:spTree>
    <p:extLst>
      <p:ext uri="{BB962C8B-B14F-4D97-AF65-F5344CB8AC3E}">
        <p14:creationId xmlns:p14="http://schemas.microsoft.com/office/powerpoint/2010/main" val="8513399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Coaching is about conversations. It is a dialogue that </a:t>
            </a:r>
            <a:r>
              <a:rPr lang="en-CA" u="sng" baseline="0" dirty="0" smtClean="0"/>
              <a:t>draws out </a:t>
            </a:r>
            <a:r>
              <a:rPr lang="en-CA" u="none" baseline="0" dirty="0" smtClean="0"/>
              <a:t>clarity in a </a:t>
            </a:r>
            <a:r>
              <a:rPr lang="en-CA" u="none" baseline="0" dirty="0" err="1" smtClean="0"/>
              <a:t>coachee’s</a:t>
            </a:r>
            <a:r>
              <a:rPr lang="en-CA" u="none" baseline="0" dirty="0" smtClean="0"/>
              <a:t> life.</a:t>
            </a:r>
          </a:p>
          <a:p>
            <a:endParaRPr lang="en-CA" u="none" baseline="0" dirty="0" smtClean="0"/>
          </a:p>
          <a:p>
            <a:r>
              <a:rPr lang="en-CA" u="none" baseline="0" dirty="0" smtClean="0"/>
              <a:t>Merriam Webster defines conversation as an oral exchange of sentiments, observations, opinions, or ideas. </a:t>
            </a:r>
          </a:p>
          <a:p>
            <a:endParaRPr lang="en-CA" u="none" baseline="0" dirty="0" smtClean="0"/>
          </a:p>
          <a:p>
            <a:r>
              <a:rPr lang="en-CA" u="none" baseline="0" dirty="0" smtClean="0"/>
              <a:t>It is an EXCHANGE, which means one talks, the other listens. As a coach, your responsibility is to focus on the listening component of a conversation. </a:t>
            </a:r>
          </a:p>
          <a:p>
            <a:endParaRPr lang="en-CA" u="none" baseline="0" dirty="0" smtClean="0"/>
          </a:p>
          <a:p>
            <a:r>
              <a:rPr lang="en-CA" u="none" baseline="0" dirty="0" smtClean="0"/>
              <a:t>Let’s try do an exercise!</a:t>
            </a:r>
          </a:p>
        </p:txBody>
      </p:sp>
      <p:sp>
        <p:nvSpPr>
          <p:cNvPr id="4" name="Slide Number Placeholder 3"/>
          <p:cNvSpPr>
            <a:spLocks noGrp="1"/>
          </p:cNvSpPr>
          <p:nvPr>
            <p:ph type="sldNum" sz="quarter" idx="10"/>
          </p:nvPr>
        </p:nvSpPr>
        <p:spPr/>
        <p:txBody>
          <a:bodyPr/>
          <a:lstStyle/>
          <a:p>
            <a:fld id="{B7EF76DC-05B5-43DF-A75C-6D4B11C9A3FE}" type="slidenum">
              <a:rPr lang="en-CA" smtClean="0"/>
              <a:t>21</a:t>
            </a:fld>
            <a:endParaRPr lang="en-CA"/>
          </a:p>
        </p:txBody>
      </p:sp>
    </p:spTree>
    <p:extLst>
      <p:ext uri="{BB962C8B-B14F-4D97-AF65-F5344CB8AC3E}">
        <p14:creationId xmlns:p14="http://schemas.microsoft.com/office/powerpoint/2010/main" val="3795607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On the next slide are photos showing some emotions. </a:t>
            </a:r>
          </a:p>
          <a:p>
            <a:endParaRPr lang="en-CA" baseline="0" dirty="0" smtClean="0"/>
          </a:p>
          <a:p>
            <a:r>
              <a:rPr lang="en-CA" baseline="0" dirty="0" smtClean="0"/>
              <a:t>Let’s identify the emotions showing in each one.</a:t>
            </a:r>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22</a:t>
            </a:fld>
            <a:endParaRPr lang="en-CA"/>
          </a:p>
        </p:txBody>
      </p:sp>
    </p:spTree>
    <p:extLst>
      <p:ext uri="{BB962C8B-B14F-4D97-AF65-F5344CB8AC3E}">
        <p14:creationId xmlns:p14="http://schemas.microsoft.com/office/powerpoint/2010/main" val="17753350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23</a:t>
            </a:fld>
            <a:endParaRPr lang="en-CA"/>
          </a:p>
        </p:txBody>
      </p:sp>
    </p:spTree>
    <p:extLst>
      <p:ext uri="{BB962C8B-B14F-4D97-AF65-F5344CB8AC3E}">
        <p14:creationId xmlns:p14="http://schemas.microsoft.com/office/powerpoint/2010/main" val="1924161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next</a:t>
            </a:r>
            <a:r>
              <a:rPr lang="en-CA" baseline="0" dirty="0" smtClean="0"/>
              <a:t> three slides each include one photograph each. </a:t>
            </a:r>
          </a:p>
          <a:p>
            <a:endParaRPr lang="en-CA" baseline="0" dirty="0" smtClean="0"/>
          </a:p>
          <a:p>
            <a:r>
              <a:rPr lang="en-CA" baseline="0" dirty="0" smtClean="0"/>
              <a:t>In partners or groups of 3s, “listen” to the situation, the behavior, and the emotions of each of these images.</a:t>
            </a:r>
          </a:p>
          <a:p>
            <a:endParaRPr lang="en-CA" baseline="0" dirty="0" smtClean="0"/>
          </a:p>
          <a:p>
            <a:r>
              <a:rPr lang="en-CA" baseline="0" dirty="0" smtClean="0"/>
              <a:t>Take 1 minute to “listen” to each image</a:t>
            </a:r>
          </a:p>
          <a:p>
            <a:r>
              <a:rPr lang="en-CA" baseline="0" dirty="0" smtClean="0"/>
              <a:t>Share</a:t>
            </a:r>
          </a:p>
          <a:p>
            <a:r>
              <a:rPr lang="en-CA" baseline="0" dirty="0" smtClean="0"/>
              <a:t>Consensus?</a:t>
            </a:r>
          </a:p>
          <a:p>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24</a:t>
            </a:fld>
            <a:endParaRPr lang="en-CA"/>
          </a:p>
        </p:txBody>
      </p:sp>
    </p:spTree>
    <p:extLst>
      <p:ext uri="{BB962C8B-B14F-4D97-AF65-F5344CB8AC3E}">
        <p14:creationId xmlns:p14="http://schemas.microsoft.com/office/powerpoint/2010/main" val="376664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25</a:t>
            </a:fld>
            <a:endParaRPr lang="en-CA"/>
          </a:p>
        </p:txBody>
      </p:sp>
    </p:spTree>
    <p:extLst>
      <p:ext uri="{BB962C8B-B14F-4D97-AF65-F5344CB8AC3E}">
        <p14:creationId xmlns:p14="http://schemas.microsoft.com/office/powerpoint/2010/main" val="3501169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26</a:t>
            </a:fld>
            <a:endParaRPr lang="en-CA"/>
          </a:p>
        </p:txBody>
      </p:sp>
    </p:spTree>
    <p:extLst>
      <p:ext uri="{BB962C8B-B14F-4D97-AF65-F5344CB8AC3E}">
        <p14:creationId xmlns:p14="http://schemas.microsoft.com/office/powerpoint/2010/main" val="29152261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27</a:t>
            </a:fld>
            <a:endParaRPr lang="en-CA"/>
          </a:p>
        </p:txBody>
      </p:sp>
    </p:spTree>
    <p:extLst>
      <p:ext uri="{BB962C8B-B14F-4D97-AF65-F5344CB8AC3E}">
        <p14:creationId xmlns:p14="http://schemas.microsoft.com/office/powerpoint/2010/main" val="4083960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Why</a:t>
            </a:r>
            <a:r>
              <a:rPr lang="en-CA" baseline="0" dirty="0" smtClean="0"/>
              <a:t> do you think we “listened” to these images differently?</a:t>
            </a:r>
          </a:p>
          <a:p>
            <a:endParaRPr lang="en-CA" baseline="0" dirty="0" smtClean="0"/>
          </a:p>
          <a:p>
            <a:r>
              <a:rPr lang="en-CA" baseline="0" dirty="0" smtClean="0"/>
              <a:t>Lenses! We all have different lenses and filters that modifies what we see and hear </a:t>
            </a:r>
            <a:r>
              <a:rPr lang="en-CA" u="sng" baseline="0" dirty="0" smtClean="0"/>
              <a:t>just enough</a:t>
            </a:r>
            <a:r>
              <a:rPr lang="en-CA" u="none" baseline="0" dirty="0" smtClean="0"/>
              <a:t> that we pick up different visual queues. </a:t>
            </a:r>
          </a:p>
          <a:p>
            <a:endParaRPr lang="en-CA" u="none" baseline="0" dirty="0" smtClean="0"/>
          </a:p>
          <a:p>
            <a:r>
              <a:rPr lang="en-CA" u="none" baseline="0" dirty="0" smtClean="0"/>
              <a:t>When we listen, we actually listen with our eyes to pick up different visual cues!</a:t>
            </a:r>
          </a:p>
          <a:p>
            <a:endParaRPr lang="en-CA" u="none" baseline="0" dirty="0" smtClean="0"/>
          </a:p>
          <a:p>
            <a:endParaRPr lang="en-CA" baseline="0" dirty="0" smtClean="0"/>
          </a:p>
        </p:txBody>
      </p:sp>
      <p:sp>
        <p:nvSpPr>
          <p:cNvPr id="4" name="Slide Number Placeholder 3"/>
          <p:cNvSpPr>
            <a:spLocks noGrp="1"/>
          </p:cNvSpPr>
          <p:nvPr>
            <p:ph type="sldNum" sz="quarter" idx="10"/>
          </p:nvPr>
        </p:nvSpPr>
        <p:spPr/>
        <p:txBody>
          <a:bodyPr/>
          <a:lstStyle/>
          <a:p>
            <a:fld id="{B7EF76DC-05B5-43DF-A75C-6D4B11C9A3FE}" type="slidenum">
              <a:rPr lang="en-CA" smtClean="0"/>
              <a:t>28</a:t>
            </a:fld>
            <a:endParaRPr lang="en-CA"/>
          </a:p>
        </p:txBody>
      </p:sp>
    </p:spTree>
    <p:extLst>
      <p:ext uri="{BB962C8B-B14F-4D97-AF65-F5344CB8AC3E}">
        <p14:creationId xmlns:p14="http://schemas.microsoft.com/office/powerpoint/2010/main" val="789606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From</a:t>
            </a:r>
            <a:r>
              <a:rPr lang="en-CA" baseline="0" dirty="0" smtClean="0"/>
              <a:t> the exercise, we tried to listen for three things:</a:t>
            </a:r>
          </a:p>
          <a:p>
            <a:endParaRPr lang="en-CA" baseline="0" dirty="0" smtClean="0"/>
          </a:p>
          <a:p>
            <a:pPr marL="228600" indent="-228600">
              <a:buAutoNum type="arabicPeriod"/>
            </a:pPr>
            <a:r>
              <a:rPr lang="en-CA" baseline="0" dirty="0" smtClean="0"/>
              <a:t>Behavior</a:t>
            </a:r>
          </a:p>
          <a:p>
            <a:pPr marL="228600" indent="-228600">
              <a:buAutoNum type="arabicPeriod"/>
            </a:pPr>
            <a:r>
              <a:rPr lang="en-CA" baseline="0" dirty="0" smtClean="0"/>
              <a:t>Situation</a:t>
            </a:r>
          </a:p>
          <a:p>
            <a:pPr marL="228600" indent="-228600">
              <a:buAutoNum type="arabicPeriod"/>
            </a:pPr>
            <a:r>
              <a:rPr lang="en-CA" baseline="0" dirty="0" smtClean="0"/>
              <a:t>Emotions</a:t>
            </a:r>
          </a:p>
          <a:p>
            <a:pPr marL="228600" indent="-228600">
              <a:buAutoNum type="arabicPeriod"/>
            </a:pPr>
            <a:endParaRPr lang="en-CA" baseline="0" dirty="0" smtClean="0"/>
          </a:p>
          <a:p>
            <a:pPr marL="0" indent="0">
              <a:buNone/>
            </a:pPr>
            <a:r>
              <a:rPr lang="en-CA" baseline="0" dirty="0" smtClean="0"/>
              <a:t>Go over handout P.1</a:t>
            </a:r>
            <a:endParaRPr lang="en-CA" baseline="0" dirty="0" smtClean="0"/>
          </a:p>
        </p:txBody>
      </p:sp>
      <p:sp>
        <p:nvSpPr>
          <p:cNvPr id="4" name="Slide Number Placeholder 3"/>
          <p:cNvSpPr>
            <a:spLocks noGrp="1"/>
          </p:cNvSpPr>
          <p:nvPr>
            <p:ph type="sldNum" sz="quarter" idx="10"/>
          </p:nvPr>
        </p:nvSpPr>
        <p:spPr/>
        <p:txBody>
          <a:bodyPr/>
          <a:lstStyle/>
          <a:p>
            <a:fld id="{B7EF76DC-05B5-43DF-A75C-6D4B11C9A3FE}" type="slidenum">
              <a:rPr lang="en-CA" smtClean="0"/>
              <a:t>29</a:t>
            </a:fld>
            <a:endParaRPr lang="en-CA"/>
          </a:p>
        </p:txBody>
      </p:sp>
    </p:spTree>
    <p:extLst>
      <p:ext uri="{BB962C8B-B14F-4D97-AF65-F5344CB8AC3E}">
        <p14:creationId xmlns:p14="http://schemas.microsoft.com/office/powerpoint/2010/main" val="32932109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P.2 of handout.</a:t>
            </a:r>
          </a:p>
        </p:txBody>
      </p:sp>
      <p:sp>
        <p:nvSpPr>
          <p:cNvPr id="4" name="Slide Number Placeholder 3"/>
          <p:cNvSpPr>
            <a:spLocks noGrp="1"/>
          </p:cNvSpPr>
          <p:nvPr>
            <p:ph type="sldNum" sz="quarter" idx="10"/>
          </p:nvPr>
        </p:nvSpPr>
        <p:spPr/>
        <p:txBody>
          <a:bodyPr/>
          <a:lstStyle/>
          <a:p>
            <a:fld id="{B7EF76DC-05B5-43DF-A75C-6D4B11C9A3FE}" type="slidenum">
              <a:rPr lang="en-CA" smtClean="0"/>
              <a:t>30</a:t>
            </a:fld>
            <a:endParaRPr lang="en-CA"/>
          </a:p>
        </p:txBody>
      </p:sp>
    </p:spTree>
    <p:extLst>
      <p:ext uri="{BB962C8B-B14F-4D97-AF65-F5344CB8AC3E}">
        <p14:creationId xmlns:p14="http://schemas.microsoft.com/office/powerpoint/2010/main" val="20151451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first</a:t>
            </a:r>
            <a:r>
              <a:rPr lang="en-CA" baseline="0" dirty="0" smtClean="0"/>
              <a:t> question can cause the leader to be defensive. A neutral question promotes more reflection and less defensiveness.</a:t>
            </a:r>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31</a:t>
            </a:fld>
            <a:endParaRPr lang="en-CA"/>
          </a:p>
        </p:txBody>
      </p:sp>
    </p:spTree>
    <p:extLst>
      <p:ext uri="{BB962C8B-B14F-4D97-AF65-F5344CB8AC3E}">
        <p14:creationId xmlns:p14="http://schemas.microsoft.com/office/powerpoint/2010/main" val="32298283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Suggesting dismissal through</a:t>
            </a:r>
            <a:r>
              <a:rPr lang="en-CA" baseline="0" dirty="0" smtClean="0"/>
              <a:t> the question directs the leader to that being the preferred option…</a:t>
            </a:r>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32</a:t>
            </a:fld>
            <a:endParaRPr lang="en-CA"/>
          </a:p>
        </p:txBody>
      </p:sp>
    </p:spTree>
    <p:extLst>
      <p:ext uri="{BB962C8B-B14F-4D97-AF65-F5344CB8AC3E}">
        <p14:creationId xmlns:p14="http://schemas.microsoft.com/office/powerpoint/2010/main" val="6213225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a:t>
            </a:r>
            <a:r>
              <a:rPr lang="en-CA" baseline="0" dirty="0" smtClean="0"/>
              <a:t> groups of 3 or 4, reword these questions, share your “revisions”. See if as a group you can come up with some great revisions</a:t>
            </a:r>
            <a:r>
              <a:rPr lang="en-CA" baseline="0" dirty="0" smtClean="0"/>
              <a:t>!</a:t>
            </a:r>
          </a:p>
          <a:p>
            <a:endParaRPr lang="en-CA" baseline="0" dirty="0" smtClean="0"/>
          </a:p>
          <a:p>
            <a:r>
              <a:rPr lang="en-CA" baseline="0" dirty="0" smtClean="0"/>
              <a:t>These are found on the </a:t>
            </a:r>
            <a:r>
              <a:rPr lang="en-CA" i="1" baseline="0" dirty="0" smtClean="0"/>
              <a:t>You Try It </a:t>
            </a:r>
            <a:r>
              <a:rPr lang="en-CA" i="0" baseline="0" dirty="0" smtClean="0"/>
              <a:t>from page 3 of handout.</a:t>
            </a:r>
          </a:p>
          <a:p>
            <a:endParaRPr lang="en-CA" i="0" baseline="0" dirty="0" smtClean="0"/>
          </a:p>
          <a:p>
            <a:r>
              <a:rPr lang="en-CA" i="0" baseline="0" dirty="0" smtClean="0"/>
              <a:t>Summarize this activity:</a:t>
            </a:r>
            <a:r>
              <a:rPr lang="en-CA" i="0" baseline="0" dirty="0"/>
              <a:t> </a:t>
            </a:r>
            <a:r>
              <a:rPr lang="en-CA" i="0" baseline="0" dirty="0" smtClean="0"/>
              <a:t>Page 4 of handout. Seven Types of Questions.</a:t>
            </a:r>
          </a:p>
        </p:txBody>
      </p:sp>
      <p:sp>
        <p:nvSpPr>
          <p:cNvPr id="4" name="Slide Number Placeholder 3"/>
          <p:cNvSpPr>
            <a:spLocks noGrp="1"/>
          </p:cNvSpPr>
          <p:nvPr>
            <p:ph type="sldNum" sz="quarter" idx="10"/>
          </p:nvPr>
        </p:nvSpPr>
        <p:spPr/>
        <p:txBody>
          <a:bodyPr/>
          <a:lstStyle/>
          <a:p>
            <a:fld id="{B7EF76DC-05B5-43DF-A75C-6D4B11C9A3FE}" type="slidenum">
              <a:rPr lang="en-CA" smtClean="0"/>
              <a:t>33</a:t>
            </a:fld>
            <a:endParaRPr lang="en-CA"/>
          </a:p>
        </p:txBody>
      </p:sp>
    </p:spTree>
    <p:extLst>
      <p:ext uri="{BB962C8B-B14F-4D97-AF65-F5344CB8AC3E}">
        <p14:creationId xmlns:p14="http://schemas.microsoft.com/office/powerpoint/2010/main" val="5435855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Time to Try!</a:t>
            </a:r>
          </a:p>
          <a:p>
            <a:endParaRPr lang="en-CA" dirty="0" smtClean="0"/>
          </a:p>
          <a:p>
            <a:r>
              <a:rPr lang="en-CA" dirty="0" smtClean="0"/>
              <a:t>For</a:t>
            </a:r>
            <a:r>
              <a:rPr lang="en-CA" baseline="0" dirty="0" smtClean="0"/>
              <a:t> the next 10-15 minutes:</a:t>
            </a:r>
          </a:p>
          <a:p>
            <a:pPr marL="171450" indent="-171450">
              <a:buFontTx/>
              <a:buChar char="-"/>
            </a:pPr>
            <a:r>
              <a:rPr lang="en-CA" baseline="0" dirty="0" smtClean="0"/>
              <a:t>Partner with someone (one is the coach, and one is the </a:t>
            </a:r>
            <a:r>
              <a:rPr lang="en-CA" baseline="0" dirty="0" err="1" smtClean="0"/>
              <a:t>coachee</a:t>
            </a:r>
            <a:r>
              <a:rPr lang="en-CA" baseline="0" dirty="0" smtClean="0"/>
              <a:t>)</a:t>
            </a:r>
          </a:p>
          <a:p>
            <a:pPr marL="171450" indent="-171450">
              <a:buFontTx/>
              <a:buChar char="-"/>
            </a:pPr>
            <a:r>
              <a:rPr lang="en-CA" baseline="0" dirty="0" smtClean="0"/>
              <a:t>Practice using listening and expanding skills </a:t>
            </a:r>
          </a:p>
          <a:p>
            <a:pPr marL="171450" indent="-171450">
              <a:buFontTx/>
              <a:buChar char="-"/>
            </a:pPr>
            <a:r>
              <a:rPr lang="en-CA" baseline="0" dirty="0" smtClean="0"/>
              <a:t>Begin with the “connect” stage and then see how the conversation naturally proceeds, while keeping in mind the 5 stages</a:t>
            </a:r>
          </a:p>
          <a:p>
            <a:pPr marL="171450" indent="-171450">
              <a:buFontTx/>
              <a:buChar char="-"/>
            </a:pPr>
            <a:r>
              <a:rPr lang="en-CA" baseline="0" dirty="0" smtClean="0"/>
              <a:t>Do not rush it! You do not need to get through all five steps</a:t>
            </a:r>
          </a:p>
          <a:p>
            <a:pPr marL="0" indent="0">
              <a:buFontTx/>
              <a:buNone/>
            </a:pPr>
            <a:endParaRPr lang="en-CA" baseline="0" dirty="0" smtClean="0"/>
          </a:p>
          <a:p>
            <a:pPr marL="0" indent="0">
              <a:buFontTx/>
              <a:buNone/>
            </a:pPr>
            <a:endParaRPr lang="en-CA" baseline="0" dirty="0" smtClean="0"/>
          </a:p>
          <a:p>
            <a:pPr marL="0" indent="0">
              <a:buFontTx/>
              <a:buNone/>
            </a:pPr>
            <a:r>
              <a:rPr lang="en-CA" baseline="0" dirty="0" smtClean="0"/>
              <a:t>How “far” did you get along the five stages in 10-15 minutes? </a:t>
            </a:r>
          </a:p>
          <a:p>
            <a:pPr marL="0" indent="0">
              <a:buFontTx/>
              <a:buNone/>
            </a:pPr>
            <a:r>
              <a:rPr lang="en-CA" baseline="0" dirty="0" smtClean="0"/>
              <a:t>That’s right! It takes a long time to get really </a:t>
            </a:r>
            <a:r>
              <a:rPr lang="en-CA" u="sng" baseline="0" dirty="0" smtClean="0"/>
              <a:t>draw out</a:t>
            </a:r>
            <a:r>
              <a:rPr lang="en-CA" u="none" baseline="0" dirty="0" smtClean="0"/>
              <a:t> during each stage, but as you can see here, different people will take different amounts of time.</a:t>
            </a:r>
            <a:endParaRPr lang="en-CA" baseline="0" dirty="0" smtClean="0"/>
          </a:p>
          <a:p>
            <a:pPr marL="0" indent="0">
              <a:buFontTx/>
              <a:buNone/>
            </a:pPr>
            <a:endParaRPr lang="en-CA" baseline="0" dirty="0" smtClean="0"/>
          </a:p>
          <a:p>
            <a:pPr marL="0" indent="0">
              <a:buFontTx/>
              <a:buNone/>
            </a:pPr>
            <a:r>
              <a:rPr lang="en-CA" baseline="0" dirty="0" smtClean="0"/>
              <a:t>To apply this in your ministry setting, remember coaching relationships take time!</a:t>
            </a:r>
          </a:p>
          <a:p>
            <a:pPr marL="171450" indent="-171450">
              <a:buFontTx/>
              <a:buChar char="-"/>
            </a:pPr>
            <a:endParaRPr lang="en-CA" baseline="0" dirty="0" smtClean="0"/>
          </a:p>
        </p:txBody>
      </p:sp>
      <p:sp>
        <p:nvSpPr>
          <p:cNvPr id="4" name="Slide Number Placeholder 3"/>
          <p:cNvSpPr>
            <a:spLocks noGrp="1"/>
          </p:cNvSpPr>
          <p:nvPr>
            <p:ph type="sldNum" sz="quarter" idx="10"/>
          </p:nvPr>
        </p:nvSpPr>
        <p:spPr/>
        <p:txBody>
          <a:bodyPr/>
          <a:lstStyle/>
          <a:p>
            <a:fld id="{B7EF76DC-05B5-43DF-A75C-6D4B11C9A3FE}" type="slidenum">
              <a:rPr lang="en-CA" smtClean="0"/>
              <a:t>34</a:t>
            </a:fld>
            <a:endParaRPr lang="en-CA"/>
          </a:p>
        </p:txBody>
      </p:sp>
    </p:spTree>
    <p:extLst>
      <p:ext uri="{BB962C8B-B14F-4D97-AF65-F5344CB8AC3E}">
        <p14:creationId xmlns:p14="http://schemas.microsoft.com/office/powerpoint/2010/main" val="18709589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7EF76DC-05B5-43DF-A75C-6D4B11C9A3FE}" type="slidenum">
              <a:rPr lang="en-CA" smtClean="0"/>
              <a:t>35</a:t>
            </a:fld>
            <a:endParaRPr lang="en-CA"/>
          </a:p>
        </p:txBody>
      </p:sp>
    </p:spTree>
    <p:extLst>
      <p:ext uri="{BB962C8B-B14F-4D97-AF65-F5344CB8AC3E}">
        <p14:creationId xmlns:p14="http://schemas.microsoft.com/office/powerpoint/2010/main" val="10199928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96184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96022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9285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21083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97946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5036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13577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8387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7596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6541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60124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723111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02422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57722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86121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43823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46695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10/24/2014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7605020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The Coach Model</a:t>
            </a:r>
            <a:endParaRPr lang="en-CA" dirty="0"/>
          </a:p>
        </p:txBody>
      </p:sp>
      <p:sp>
        <p:nvSpPr>
          <p:cNvPr id="3" name="Subtitle 2"/>
          <p:cNvSpPr>
            <a:spLocks noGrp="1"/>
          </p:cNvSpPr>
          <p:nvPr>
            <p:ph type="subTitle" idx="1"/>
          </p:nvPr>
        </p:nvSpPr>
        <p:spPr/>
        <p:txBody>
          <a:bodyPr/>
          <a:lstStyle/>
          <a:p>
            <a:r>
              <a:rPr lang="en-CA" dirty="0"/>
              <a:t>Applying the COACH Model in </a:t>
            </a:r>
            <a:r>
              <a:rPr lang="en-CA" dirty="0" smtClean="0"/>
              <a:t>Children Ministry</a:t>
            </a:r>
            <a:endParaRPr lang="en-CA" dirty="0"/>
          </a:p>
        </p:txBody>
      </p:sp>
      <p:pic>
        <p:nvPicPr>
          <p:cNvPr id="4" name="Picture 3" descr="AR COACH Logo2.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65608" y="195638"/>
            <a:ext cx="3636149" cy="3690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47268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6" name="Content Placeholder 5"/>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494792" y="543491"/>
            <a:ext cx="6295644" cy="4197096"/>
          </a:xfrm>
        </p:spPr>
      </p:pic>
      <p:pic>
        <p:nvPicPr>
          <p:cNvPr id="1026" name="Picture 2" descr="http://vcefc.org/ver2.0/wp-content/uploads/2012/07/SEP_0573-2435496_960x3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606" y="1077151"/>
            <a:ext cx="4581017" cy="16701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vcefc.org/ver2.0/wp-content/uploads/2012/10/SEP_0587-300x2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606" y="3205947"/>
            <a:ext cx="4581017" cy="30692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vcefc.org/ver2.0/wp-content/uploads/2012/08/IMG_4020-3263935_960x35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4792" y="4950094"/>
            <a:ext cx="6295644" cy="1633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83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sz="quarter" idx="13"/>
          </p:nvPr>
        </p:nvSpPr>
        <p:spPr/>
        <p:txBody>
          <a:bodyPr/>
          <a:lstStyle/>
          <a:p>
            <a:endParaRPr lang="en-CA"/>
          </a:p>
        </p:txBody>
      </p:sp>
      <p:pic>
        <p:nvPicPr>
          <p:cNvPr id="4" name="Picture 3"/>
          <p:cNvPicPr>
            <a:picLocks noChangeAspect="1"/>
          </p:cNvPicPr>
          <p:nvPr/>
        </p:nvPicPr>
        <p:blipFill>
          <a:blip r:embed="rId3"/>
          <a:stretch>
            <a:fillRect/>
          </a:stretch>
        </p:blipFill>
        <p:spPr>
          <a:xfrm>
            <a:off x="5382581" y="1679506"/>
            <a:ext cx="6198062" cy="4799278"/>
          </a:xfrm>
          <a:prstGeom prst="rect">
            <a:avLst/>
          </a:prstGeom>
        </p:spPr>
      </p:pic>
      <p:pic>
        <p:nvPicPr>
          <p:cNvPr id="5" name="Picture 4" descr="http://micn.org/wp-content/uploads/2012/04/COACH-Model-Cov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1682" y="459712"/>
            <a:ext cx="3323819" cy="4971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15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7215907" cy="1596177"/>
          </a:xfrm>
        </p:spPr>
        <p:txBody>
          <a:bodyPr/>
          <a:lstStyle/>
          <a:p>
            <a:r>
              <a:rPr lang="en-CA" dirty="0" smtClean="0"/>
              <a:t>Goals/Objectives</a:t>
            </a:r>
            <a:endParaRPr lang="en-CA" dirty="0"/>
          </a:p>
        </p:txBody>
      </p:sp>
      <p:sp>
        <p:nvSpPr>
          <p:cNvPr id="3" name="Content Placeholder 2"/>
          <p:cNvSpPr>
            <a:spLocks noGrp="1"/>
          </p:cNvSpPr>
          <p:nvPr>
            <p:ph sz="quarter" idx="13"/>
          </p:nvPr>
        </p:nvSpPr>
        <p:spPr>
          <a:xfrm>
            <a:off x="913774" y="2367092"/>
            <a:ext cx="7215908" cy="3424107"/>
          </a:xfrm>
        </p:spPr>
        <p:txBody>
          <a:bodyPr>
            <a:normAutofit fontScale="92500" lnSpcReduction="10000"/>
          </a:bodyPr>
          <a:lstStyle/>
          <a:p>
            <a:r>
              <a:rPr lang="en-CA" sz="2600" dirty="0" smtClean="0"/>
              <a:t>know </a:t>
            </a:r>
            <a:r>
              <a:rPr lang="en-CA" sz="2600" dirty="0"/>
              <a:t>the difference between coaching and </a:t>
            </a:r>
            <a:r>
              <a:rPr lang="en-CA" sz="2600" dirty="0" smtClean="0"/>
              <a:t>mentoring</a:t>
            </a:r>
          </a:p>
          <a:p>
            <a:r>
              <a:rPr lang="en-CA" sz="2600" dirty="0" smtClean="0"/>
              <a:t>“Practice” </a:t>
            </a:r>
            <a:r>
              <a:rPr lang="en-CA" sz="2600" i="1" dirty="0" smtClean="0"/>
              <a:t>Listening</a:t>
            </a:r>
            <a:r>
              <a:rPr lang="en-CA" sz="2600" dirty="0" smtClean="0"/>
              <a:t> and </a:t>
            </a:r>
            <a:r>
              <a:rPr lang="en-CA" sz="2600" i="1" dirty="0" smtClean="0"/>
              <a:t>Expanding</a:t>
            </a:r>
          </a:p>
          <a:p>
            <a:r>
              <a:rPr lang="en-CA" sz="2600" dirty="0" smtClean="0"/>
              <a:t>begin your </a:t>
            </a:r>
            <a:r>
              <a:rPr lang="en-CA" sz="2600" dirty="0"/>
              <a:t>own development as leader </a:t>
            </a:r>
            <a:r>
              <a:rPr lang="en-CA" sz="2600" dirty="0" smtClean="0"/>
              <a:t>coaches</a:t>
            </a:r>
          </a:p>
          <a:p>
            <a:r>
              <a:rPr lang="en-CA" sz="2600" dirty="0" smtClean="0"/>
              <a:t>explore </a:t>
            </a:r>
            <a:r>
              <a:rPr lang="en-CA" sz="2600" dirty="0"/>
              <a:t>applications of the </a:t>
            </a:r>
            <a:r>
              <a:rPr lang="en-CA" sz="2600" i="1" dirty="0"/>
              <a:t>COACH Model</a:t>
            </a:r>
            <a:r>
              <a:rPr lang="en-CA" sz="2600" dirty="0"/>
              <a:t> </a:t>
            </a:r>
            <a:r>
              <a:rPr lang="en-CA" sz="2600" dirty="0" smtClean="0"/>
              <a:t>in children ministry</a:t>
            </a:r>
          </a:p>
        </p:txBody>
      </p:sp>
      <p:pic>
        <p:nvPicPr>
          <p:cNvPr id="1032" name="Picture 8" descr="http://static.squarespace.com/static/533990a6e4b029d638520bcf/t/536516c1e4b0fc72e8c00d9f/1399133891158/arrow.jpg?format=500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0230" y="2367092"/>
            <a:ext cx="4105529" cy="3084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85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6772153" cy="1596177"/>
          </a:xfrm>
        </p:spPr>
        <p:txBody>
          <a:bodyPr/>
          <a:lstStyle/>
          <a:p>
            <a:r>
              <a:rPr lang="en-CA" dirty="0" smtClean="0"/>
              <a:t>Mentoring </a:t>
            </a:r>
            <a:r>
              <a:rPr lang="en-CA" sz="1800" dirty="0" smtClean="0"/>
              <a:t>vs</a:t>
            </a:r>
            <a:r>
              <a:rPr lang="en-CA" dirty="0" smtClean="0"/>
              <a:t> Coaching?</a:t>
            </a:r>
            <a:endParaRPr lang="en-CA" dirty="0"/>
          </a:p>
        </p:txBody>
      </p:sp>
      <p:sp>
        <p:nvSpPr>
          <p:cNvPr id="3" name="Content Placeholder 2"/>
          <p:cNvSpPr>
            <a:spLocks noGrp="1"/>
          </p:cNvSpPr>
          <p:nvPr>
            <p:ph sz="quarter" idx="13"/>
          </p:nvPr>
        </p:nvSpPr>
        <p:spPr>
          <a:xfrm>
            <a:off x="913774" y="2367092"/>
            <a:ext cx="7081436" cy="3424107"/>
          </a:xfrm>
        </p:spPr>
        <p:txBody>
          <a:bodyPr>
            <a:normAutofit/>
          </a:bodyPr>
          <a:lstStyle/>
          <a:p>
            <a:pPr marL="0" indent="0" algn="ctr">
              <a:buNone/>
            </a:pPr>
            <a:endParaRPr lang="en-CA" sz="1800" dirty="0" smtClean="0"/>
          </a:p>
          <a:p>
            <a:pPr marL="0" indent="0">
              <a:buNone/>
            </a:pPr>
            <a:r>
              <a:rPr lang="en-CA" sz="2800" dirty="0" smtClean="0"/>
              <a:t>“A mentor goes before and </a:t>
            </a:r>
            <a:r>
              <a:rPr lang="en-CA" sz="2800" b="1" u="sng" dirty="0" smtClean="0">
                <a:solidFill>
                  <a:srgbClr val="FF0000"/>
                </a:solidFill>
              </a:rPr>
              <a:t>pours in</a:t>
            </a:r>
            <a:r>
              <a:rPr lang="en-CA" sz="2800" dirty="0" smtClean="0"/>
              <a:t>.</a:t>
            </a:r>
          </a:p>
          <a:p>
            <a:pPr marL="0" indent="0">
              <a:buNone/>
            </a:pPr>
            <a:r>
              <a:rPr lang="en-CA" sz="2800" dirty="0" smtClean="0"/>
              <a:t>A coach stands beside and </a:t>
            </a:r>
            <a:r>
              <a:rPr lang="en-CA" sz="2800" b="1" u="sng" dirty="0" smtClean="0">
                <a:solidFill>
                  <a:srgbClr val="FF0000"/>
                </a:solidFill>
              </a:rPr>
              <a:t>draws out</a:t>
            </a:r>
            <a:r>
              <a:rPr lang="en-CA" sz="2800" dirty="0" smtClean="0"/>
              <a:t>.”</a:t>
            </a:r>
          </a:p>
          <a:p>
            <a:pPr marL="0" indent="0" algn="r">
              <a:buNone/>
            </a:pPr>
            <a:endParaRPr lang="en-CA" sz="2800" dirty="0" smtClean="0"/>
          </a:p>
          <a:p>
            <a:pPr marL="0" indent="0" algn="r">
              <a:buNone/>
            </a:pPr>
            <a:r>
              <a:rPr lang="en-CA" sz="2800" dirty="0" smtClean="0"/>
              <a:t> - Steven </a:t>
            </a:r>
            <a:r>
              <a:rPr lang="en-CA" sz="2800" dirty="0" err="1" smtClean="0"/>
              <a:t>Ogne</a:t>
            </a:r>
            <a:endParaRPr lang="en-CA" sz="2800" dirty="0"/>
          </a:p>
        </p:txBody>
      </p:sp>
      <p:pic>
        <p:nvPicPr>
          <p:cNvPr id="4102" name="Picture 6" descr="http://ecx.images-amazon.com/images/I/41joc-85x9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4394" y="1028699"/>
            <a:ext cx="3133725"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38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7200" dirty="0" smtClean="0"/>
              <a:t>Mentor</a:t>
            </a:r>
            <a:endParaRPr lang="en-CA" sz="7200" dirty="0"/>
          </a:p>
        </p:txBody>
      </p:sp>
      <p:sp>
        <p:nvSpPr>
          <p:cNvPr id="3" name="Content Placeholder 2"/>
          <p:cNvSpPr>
            <a:spLocks noGrp="1"/>
          </p:cNvSpPr>
          <p:nvPr>
            <p:ph sz="quarter" idx="13"/>
          </p:nvPr>
        </p:nvSpPr>
        <p:spPr>
          <a:xfrm>
            <a:off x="913774" y="2367092"/>
            <a:ext cx="4397814" cy="3737873"/>
          </a:xfrm>
        </p:spPr>
        <p:txBody>
          <a:bodyPr>
            <a:noAutofit/>
          </a:bodyPr>
          <a:lstStyle/>
          <a:p>
            <a:r>
              <a:rPr lang="en-CA" sz="2400" dirty="0" smtClean="0"/>
              <a:t>Wisdom and discernment</a:t>
            </a:r>
          </a:p>
          <a:p>
            <a:r>
              <a:rPr lang="en-CA" sz="2400" dirty="0" smtClean="0"/>
              <a:t>Life and ministry experience</a:t>
            </a:r>
          </a:p>
          <a:p>
            <a:r>
              <a:rPr lang="en-CA" sz="2400" dirty="0" smtClean="0"/>
              <a:t>Timely advice</a:t>
            </a:r>
          </a:p>
          <a:p>
            <a:r>
              <a:rPr lang="en-CA" sz="2400" dirty="0" smtClean="0"/>
              <a:t>New methods</a:t>
            </a:r>
          </a:p>
          <a:p>
            <a:r>
              <a:rPr lang="en-CA" sz="2400" dirty="0" smtClean="0"/>
              <a:t>Skills</a:t>
            </a:r>
          </a:p>
        </p:txBody>
      </p:sp>
      <p:sp>
        <p:nvSpPr>
          <p:cNvPr id="5" name="Content Placeholder 2"/>
          <p:cNvSpPr txBox="1">
            <a:spLocks/>
          </p:cNvSpPr>
          <p:nvPr/>
        </p:nvSpPr>
        <p:spPr>
          <a:xfrm>
            <a:off x="6913038" y="2367091"/>
            <a:ext cx="4657790" cy="342410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a:lstStyle>
          <a:p>
            <a:r>
              <a:rPr lang="en-CA" sz="2400" dirty="0" smtClean="0"/>
              <a:t>Principles</a:t>
            </a:r>
          </a:p>
          <a:p>
            <a:r>
              <a:rPr lang="en-CA" sz="2400" dirty="0" smtClean="0"/>
              <a:t>Important values and lessons</a:t>
            </a:r>
          </a:p>
          <a:p>
            <a:r>
              <a:rPr lang="en-CA" sz="2400" dirty="0" smtClean="0"/>
              <a:t>Organizational influence</a:t>
            </a:r>
          </a:p>
          <a:p>
            <a:r>
              <a:rPr lang="en-CA" sz="2400" dirty="0" smtClean="0"/>
              <a:t>Financial resources</a:t>
            </a:r>
          </a:p>
        </p:txBody>
      </p:sp>
      <p:pic>
        <p:nvPicPr>
          <p:cNvPr id="5122" name="Picture 2" descr="http://d.wildapricot.net/images/newsblog/bigstock-advice-help-support-and-tips-s-32859983.jpg?sfvrsn=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4923" y="3724835"/>
            <a:ext cx="3498115" cy="276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762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sz="quarter" idx="13"/>
          </p:nvPr>
        </p:nvSpPr>
        <p:spPr/>
        <p:txBody>
          <a:bodyPr/>
          <a:lstStyle/>
          <a:p>
            <a:endParaRPr lang="en-CA" dirty="0"/>
          </a:p>
        </p:txBody>
      </p:sp>
      <p:pic>
        <p:nvPicPr>
          <p:cNvPr id="7170" name="Picture 2" descr="http://www.westernseminary.edu/transformedblog/wp-content/uploads/2012/03/answer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3850" y="457200"/>
            <a:ext cx="7543673" cy="60188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866118" y="6476088"/>
            <a:ext cx="5325882" cy="369332"/>
          </a:xfrm>
          <a:prstGeom prst="rect">
            <a:avLst/>
          </a:prstGeom>
        </p:spPr>
        <p:txBody>
          <a:bodyPr wrap="none">
            <a:spAutoFit/>
          </a:bodyPr>
          <a:lstStyle/>
          <a:p>
            <a:r>
              <a:rPr lang="en-CA" dirty="0"/>
              <a:t>http://www.dexmedia.com/media/time-for-answers.jpg</a:t>
            </a:r>
          </a:p>
        </p:txBody>
      </p:sp>
    </p:spTree>
    <p:extLst>
      <p:ext uri="{BB962C8B-B14F-4D97-AF65-F5344CB8AC3E}">
        <p14:creationId xmlns:p14="http://schemas.microsoft.com/office/powerpoint/2010/main" val="41184986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6" y="618517"/>
            <a:ext cx="5930778" cy="1596177"/>
          </a:xfrm>
        </p:spPr>
        <p:txBody>
          <a:bodyPr>
            <a:normAutofit/>
          </a:bodyPr>
          <a:lstStyle/>
          <a:p>
            <a:r>
              <a:rPr lang="en-CA" sz="7200" dirty="0" smtClean="0"/>
              <a:t>Coach</a:t>
            </a:r>
            <a:endParaRPr lang="en-CA" sz="7200" dirty="0"/>
          </a:p>
        </p:txBody>
      </p:sp>
      <p:sp>
        <p:nvSpPr>
          <p:cNvPr id="3" name="Content Placeholder 2"/>
          <p:cNvSpPr>
            <a:spLocks noGrp="1"/>
          </p:cNvSpPr>
          <p:nvPr>
            <p:ph sz="quarter" idx="13"/>
          </p:nvPr>
        </p:nvSpPr>
        <p:spPr>
          <a:xfrm>
            <a:off x="913774" y="2367092"/>
            <a:ext cx="5930779" cy="3424107"/>
          </a:xfrm>
        </p:spPr>
        <p:txBody>
          <a:bodyPr>
            <a:normAutofit/>
          </a:bodyPr>
          <a:lstStyle/>
          <a:p>
            <a:pPr marL="0" indent="0" algn="ctr">
              <a:buNone/>
            </a:pPr>
            <a:r>
              <a:rPr lang="en-CA" sz="4400" dirty="0" smtClean="0"/>
              <a:t>Discovery</a:t>
            </a:r>
          </a:p>
          <a:p>
            <a:pPr marL="0" indent="0" algn="ctr">
              <a:buNone/>
            </a:pPr>
            <a:r>
              <a:rPr lang="en-CA" sz="4400" dirty="0" smtClean="0"/>
              <a:t>Change</a:t>
            </a:r>
          </a:p>
          <a:p>
            <a:pPr marL="0" indent="0" algn="ctr">
              <a:buNone/>
            </a:pPr>
            <a:r>
              <a:rPr lang="en-CA" sz="4400" dirty="0" smtClean="0"/>
              <a:t>Action</a:t>
            </a:r>
            <a:endParaRPr lang="en-CA" sz="4400" dirty="0"/>
          </a:p>
        </p:txBody>
      </p:sp>
      <p:pic>
        <p:nvPicPr>
          <p:cNvPr id="6146" name="Picture 2" descr="http://www.acearchery.org/wp-content/uploads/2014/09/coachin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8751" y="1416605"/>
            <a:ext cx="4308849" cy="4308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486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8196" name="Picture 4" descr="http://coachdawnwrites.com/wp-content/uploads/2011/08/Listening-300x26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1582" y="467079"/>
            <a:ext cx="5635575" cy="499687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lowres.cartoonstock.com/law-order-embezzler-embezzling-embezzled-life_coaches-crime-bwhn44_low.jpg"/>
          <p:cNvPicPr>
            <a:picLocks noGrp="1" noChangeAspect="1" noChangeArrowheads="1"/>
          </p:cNvPicPr>
          <p:nvPr>
            <p:ph sz="quarter" idx="13"/>
          </p:nvPr>
        </p:nvPicPr>
        <p:blipFill>
          <a:blip r:embed="rId4">
            <a:extLst>
              <a:ext uri="{28A0092B-C50C-407E-A947-70E740481C1C}">
                <a14:useLocalDpi xmlns:a14="http://schemas.microsoft.com/office/drawing/2010/main" val="0"/>
              </a:ext>
            </a:extLst>
          </a:blip>
          <a:srcRect/>
          <a:stretch>
            <a:fillRect/>
          </a:stretch>
        </p:blipFill>
        <p:spPr bwMode="auto">
          <a:xfrm>
            <a:off x="504844" y="467079"/>
            <a:ext cx="5137807" cy="6165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541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sz="quarter" idx="13"/>
          </p:nvPr>
        </p:nvSpPr>
        <p:spPr/>
        <p:txBody>
          <a:bodyPr/>
          <a:lstStyle/>
          <a:p>
            <a:endParaRPr lang="en-CA"/>
          </a:p>
        </p:txBody>
      </p:sp>
      <p:pic>
        <p:nvPicPr>
          <p:cNvPr id="4" name="Picture 2" descr="http://www.westernseminary.edu/transformedblog/wp-content/uploads/2012/03/answer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774" y="1225296"/>
            <a:ext cx="4859244" cy="38770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lowres.cartoonstock.com/law-order-embezzler-embezzling-embezzled-life_coaches-crime-bwhn44_lo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884" y="420624"/>
            <a:ext cx="5137807" cy="6165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513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4536" y="618517"/>
            <a:ext cx="6253690" cy="1596177"/>
          </a:xfrm>
        </p:spPr>
        <p:txBody>
          <a:bodyPr/>
          <a:lstStyle/>
          <a:p>
            <a:r>
              <a:rPr lang="en-CA" dirty="0" smtClean="0"/>
              <a:t>Proverbs 20:5</a:t>
            </a:r>
            <a:endParaRPr lang="en-CA" dirty="0"/>
          </a:p>
        </p:txBody>
      </p:sp>
      <p:sp>
        <p:nvSpPr>
          <p:cNvPr id="3" name="Content Placeholder 2"/>
          <p:cNvSpPr>
            <a:spLocks noGrp="1"/>
          </p:cNvSpPr>
          <p:nvPr>
            <p:ph sz="quarter" idx="13"/>
          </p:nvPr>
        </p:nvSpPr>
        <p:spPr>
          <a:xfrm>
            <a:off x="5024536" y="2367092"/>
            <a:ext cx="6253063" cy="3424107"/>
          </a:xfrm>
        </p:spPr>
        <p:txBody>
          <a:bodyPr>
            <a:normAutofit/>
          </a:bodyPr>
          <a:lstStyle/>
          <a:p>
            <a:pPr marL="0" indent="0" algn="ctr">
              <a:buNone/>
            </a:pPr>
            <a:r>
              <a:rPr lang="en-CA" sz="3600" dirty="0" smtClean="0"/>
              <a:t>The purposes of a man’s heart are deep waters, but a man of understanding draws them out.</a:t>
            </a:r>
          </a:p>
          <a:p>
            <a:pPr marL="0" indent="0" algn="ctr">
              <a:buNone/>
            </a:pPr>
            <a:endParaRPr lang="en-CA" sz="3600" dirty="0"/>
          </a:p>
        </p:txBody>
      </p:sp>
      <p:pic>
        <p:nvPicPr>
          <p:cNvPr id="5" name="Picture 2" descr="http://spotlightvalues.org/wp-content/uploads/2010/12/Water_166603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176" y="1416605"/>
            <a:ext cx="4688360" cy="4688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1861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Prerequisites</a:t>
            </a:r>
            <a:endParaRPr lang="en-CA" dirty="0"/>
          </a:p>
        </p:txBody>
      </p:sp>
      <p:sp>
        <p:nvSpPr>
          <p:cNvPr id="3" name="Content Placeholder 2"/>
          <p:cNvSpPr>
            <a:spLocks noGrp="1"/>
          </p:cNvSpPr>
          <p:nvPr>
            <p:ph sz="quarter" idx="13"/>
          </p:nvPr>
        </p:nvSpPr>
        <p:spPr>
          <a:xfrm>
            <a:off x="913774" y="2367092"/>
            <a:ext cx="4855014" cy="4154732"/>
          </a:xfrm>
        </p:spPr>
        <p:txBody>
          <a:bodyPr>
            <a:normAutofit/>
          </a:bodyPr>
          <a:lstStyle/>
          <a:p>
            <a:r>
              <a:rPr lang="en-CA" sz="4000" dirty="0" smtClean="0"/>
              <a:t>Love Jesus</a:t>
            </a:r>
          </a:p>
          <a:p>
            <a:r>
              <a:rPr lang="en-CA" sz="4000" dirty="0" smtClean="0"/>
              <a:t>“Know” Jesus</a:t>
            </a:r>
          </a:p>
          <a:p>
            <a:pPr lvl="1"/>
            <a:r>
              <a:rPr lang="en-CA" sz="3600" dirty="0" smtClean="0"/>
              <a:t>Learning</a:t>
            </a:r>
          </a:p>
          <a:p>
            <a:pPr lvl="1"/>
            <a:r>
              <a:rPr lang="en-CA" sz="3600" dirty="0" err="1" smtClean="0"/>
              <a:t>PrayINg</a:t>
            </a:r>
            <a:endParaRPr lang="en-CA" sz="3600" dirty="0"/>
          </a:p>
          <a:p>
            <a:pPr lvl="1"/>
            <a:r>
              <a:rPr lang="en-CA" sz="3600" dirty="0" smtClean="0"/>
              <a:t>Growing</a:t>
            </a:r>
          </a:p>
          <a:p>
            <a:pPr marL="457200" lvl="1" indent="0">
              <a:buNone/>
            </a:pPr>
            <a:endParaRPr lang="en-CA" dirty="0" smtClean="0"/>
          </a:p>
        </p:txBody>
      </p:sp>
      <p:pic>
        <p:nvPicPr>
          <p:cNvPr id="3074" name="Picture 2" descr="http://www.the-cartoonist.com/gospel2/graphics/031_blind_600_ic.gif"/>
          <p:cNvPicPr>
            <a:picLocks noChangeAspect="1" noChangeArrowheads="1"/>
          </p:cNvPicPr>
          <p:nvPr/>
        </p:nvPicPr>
        <p:blipFill rotWithShape="1">
          <a:blip r:embed="rId3">
            <a:extLst>
              <a:ext uri="{28A0092B-C50C-407E-A947-70E740481C1C}">
                <a14:useLocalDpi xmlns:a14="http://schemas.microsoft.com/office/drawing/2010/main" val="0"/>
              </a:ext>
            </a:extLst>
          </a:blip>
          <a:srcRect l="4140" t="8561" r="4219" b="3669"/>
          <a:stretch/>
        </p:blipFill>
        <p:spPr bwMode="auto">
          <a:xfrm>
            <a:off x="4901185" y="984069"/>
            <a:ext cx="6962258" cy="55377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193244" y="6010835"/>
            <a:ext cx="5084982" cy="369332"/>
          </a:xfrm>
          <a:prstGeom prst="rect">
            <a:avLst/>
          </a:prstGeom>
        </p:spPr>
        <p:txBody>
          <a:bodyPr wrap="none">
            <a:spAutoFit/>
          </a:bodyPr>
          <a:lstStyle/>
          <a:p>
            <a:r>
              <a:rPr lang="en-CA" dirty="0"/>
              <a:t>http://www.the-cartoonist.com/gospel2/30_luke.html</a:t>
            </a:r>
          </a:p>
        </p:txBody>
      </p:sp>
    </p:spTree>
    <p:extLst>
      <p:ext uri="{BB962C8B-B14F-4D97-AF65-F5344CB8AC3E}">
        <p14:creationId xmlns:p14="http://schemas.microsoft.com/office/powerpoint/2010/main" val="99923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sz="quarter" idx="13"/>
          </p:nvPr>
        </p:nvSpPr>
        <p:spPr/>
        <p:txBody>
          <a:bodyPr/>
          <a:lstStyle/>
          <a:p>
            <a:endParaRPr lang="en-CA" dirty="0"/>
          </a:p>
        </p:txBody>
      </p:sp>
      <p:pic>
        <p:nvPicPr>
          <p:cNvPr id="5" name="Picture 4" descr="AR COACH Logo2.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0951" y="344197"/>
            <a:ext cx="6129471" cy="6221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48768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260709"/>
            <a:ext cx="10364451" cy="1596177"/>
          </a:xfrm>
        </p:spPr>
        <p:txBody>
          <a:bodyPr/>
          <a:lstStyle/>
          <a:p>
            <a:r>
              <a:rPr lang="en-CA" dirty="0" smtClean="0"/>
              <a:t>Shadow Coaching (Ninja Coaching!)</a:t>
            </a:r>
            <a:endParaRPr lang="en-CA" dirty="0"/>
          </a:p>
        </p:txBody>
      </p:sp>
      <p:sp>
        <p:nvSpPr>
          <p:cNvPr id="3" name="Content Placeholder 2"/>
          <p:cNvSpPr>
            <a:spLocks noGrp="1"/>
          </p:cNvSpPr>
          <p:nvPr>
            <p:ph sz="quarter" idx="13"/>
          </p:nvPr>
        </p:nvSpPr>
        <p:spPr/>
        <p:txBody>
          <a:bodyPr/>
          <a:lstStyle/>
          <a:p>
            <a:endParaRPr lang="en-CA" dirty="0"/>
          </a:p>
        </p:txBody>
      </p:sp>
      <p:pic>
        <p:nvPicPr>
          <p:cNvPr id="24578" name="Picture 2" descr="Owl blending in with Persian cats wall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194" y="1543223"/>
            <a:ext cx="8431394" cy="47426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R COACH Logo2.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54567" y="3625305"/>
            <a:ext cx="3185033" cy="32326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30261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6943969" cy="1596177"/>
          </a:xfrm>
        </p:spPr>
        <p:txBody>
          <a:bodyPr/>
          <a:lstStyle/>
          <a:p>
            <a:r>
              <a:rPr lang="en-CA" dirty="0" smtClean="0"/>
              <a:t>Example Questions</a:t>
            </a:r>
            <a:endParaRPr lang="en-CA" dirty="0"/>
          </a:p>
        </p:txBody>
      </p:sp>
      <p:sp>
        <p:nvSpPr>
          <p:cNvPr id="3" name="Content Placeholder 2"/>
          <p:cNvSpPr>
            <a:spLocks noGrp="1"/>
          </p:cNvSpPr>
          <p:nvPr>
            <p:ph sz="quarter" idx="13"/>
          </p:nvPr>
        </p:nvSpPr>
        <p:spPr>
          <a:xfrm>
            <a:off x="913774" y="2367092"/>
            <a:ext cx="6943970" cy="3424107"/>
          </a:xfrm>
        </p:spPr>
        <p:txBody>
          <a:bodyPr>
            <a:normAutofit lnSpcReduction="10000"/>
          </a:bodyPr>
          <a:lstStyle/>
          <a:p>
            <a:r>
              <a:rPr lang="en-CA" sz="2800" dirty="0" smtClean="0"/>
              <a:t>How have you been?</a:t>
            </a:r>
          </a:p>
          <a:p>
            <a:r>
              <a:rPr lang="en-CA" sz="2800" dirty="0" smtClean="0"/>
              <a:t>How are things going?</a:t>
            </a:r>
          </a:p>
          <a:p>
            <a:r>
              <a:rPr lang="en-CA" sz="2800" dirty="0" smtClean="0"/>
              <a:t>What insights have you had since our last session?</a:t>
            </a:r>
          </a:p>
          <a:p>
            <a:r>
              <a:rPr lang="en-CA" sz="2800" dirty="0" smtClean="0"/>
              <a:t>What progress did you make on the action steps you were going take?</a:t>
            </a:r>
          </a:p>
          <a:p>
            <a:pPr marL="0" indent="0">
              <a:buNone/>
            </a:pPr>
            <a:endParaRPr lang="en-CA"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7744" y="1416605"/>
            <a:ext cx="3154415" cy="1541362"/>
          </a:xfrm>
          <a:prstGeom prst="rect">
            <a:avLst/>
          </a:prstGeom>
        </p:spPr>
      </p:pic>
    </p:spTree>
    <p:extLst>
      <p:ext uri="{BB962C8B-B14F-4D97-AF65-F5344CB8AC3E}">
        <p14:creationId xmlns:p14="http://schemas.microsoft.com/office/powerpoint/2010/main" val="3503097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6943969" cy="1596177"/>
          </a:xfrm>
        </p:spPr>
        <p:txBody>
          <a:bodyPr/>
          <a:lstStyle/>
          <a:p>
            <a:r>
              <a:rPr lang="en-CA" dirty="0" smtClean="0"/>
              <a:t>Example Questions</a:t>
            </a:r>
            <a:endParaRPr lang="en-CA" dirty="0"/>
          </a:p>
        </p:txBody>
      </p:sp>
      <p:sp>
        <p:nvSpPr>
          <p:cNvPr id="3" name="Content Placeholder 2"/>
          <p:cNvSpPr>
            <a:spLocks noGrp="1"/>
          </p:cNvSpPr>
          <p:nvPr>
            <p:ph sz="quarter" idx="13"/>
          </p:nvPr>
        </p:nvSpPr>
        <p:spPr>
          <a:xfrm>
            <a:off x="913774" y="2367092"/>
            <a:ext cx="6943970" cy="3424107"/>
          </a:xfrm>
        </p:spPr>
        <p:txBody>
          <a:bodyPr>
            <a:normAutofit/>
          </a:bodyPr>
          <a:lstStyle/>
          <a:p>
            <a:r>
              <a:rPr lang="en-CA" sz="2800" dirty="0" smtClean="0"/>
              <a:t>What result would you like to take away from our meeting today?</a:t>
            </a:r>
          </a:p>
          <a:p>
            <a:r>
              <a:rPr lang="en-CA" sz="2800" dirty="0" smtClean="0"/>
              <a:t>What would you like to work on?</a:t>
            </a:r>
          </a:p>
          <a:p>
            <a:r>
              <a:rPr lang="en-CA" sz="2800" dirty="0" smtClean="0"/>
              <a:t>What would make today’s session helpful for you?</a:t>
            </a:r>
          </a:p>
          <a:p>
            <a:pPr marL="0" indent="0">
              <a:buNone/>
            </a:pPr>
            <a:endParaRPr lang="en-CA"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9280" y="928282"/>
            <a:ext cx="3406072" cy="2406247"/>
          </a:xfrm>
          <a:prstGeom prst="rect">
            <a:avLst/>
          </a:prstGeom>
        </p:spPr>
      </p:pic>
    </p:spTree>
    <p:extLst>
      <p:ext uri="{BB962C8B-B14F-4D97-AF65-F5344CB8AC3E}">
        <p14:creationId xmlns:p14="http://schemas.microsoft.com/office/powerpoint/2010/main" val="1570347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6943969" cy="1596177"/>
          </a:xfrm>
        </p:spPr>
        <p:txBody>
          <a:bodyPr/>
          <a:lstStyle/>
          <a:p>
            <a:r>
              <a:rPr lang="en-CA" dirty="0" smtClean="0"/>
              <a:t>Example Questions</a:t>
            </a:r>
            <a:endParaRPr lang="en-CA" dirty="0"/>
          </a:p>
        </p:txBody>
      </p:sp>
      <p:sp>
        <p:nvSpPr>
          <p:cNvPr id="3" name="Content Placeholder 2"/>
          <p:cNvSpPr>
            <a:spLocks noGrp="1"/>
          </p:cNvSpPr>
          <p:nvPr>
            <p:ph sz="quarter" idx="13"/>
          </p:nvPr>
        </p:nvSpPr>
        <p:spPr>
          <a:xfrm>
            <a:off x="913774" y="1930400"/>
            <a:ext cx="7783186" cy="4318178"/>
          </a:xfrm>
        </p:spPr>
        <p:txBody>
          <a:bodyPr>
            <a:noAutofit/>
          </a:bodyPr>
          <a:lstStyle/>
          <a:p>
            <a:r>
              <a:rPr lang="en-CA" sz="2300" dirty="0" smtClean="0"/>
              <a:t>Talk to me about what you are thinking.</a:t>
            </a:r>
          </a:p>
          <a:p>
            <a:r>
              <a:rPr lang="en-CA" sz="2300" dirty="0" smtClean="0"/>
              <a:t>What do you see to be some of your major obstacles?</a:t>
            </a:r>
          </a:p>
          <a:p>
            <a:r>
              <a:rPr lang="en-CA" sz="2300" dirty="0" smtClean="0"/>
              <a:t>What are the factors that you have bumped up against in the past?</a:t>
            </a:r>
          </a:p>
          <a:p>
            <a:r>
              <a:rPr lang="en-CA" sz="2300" dirty="0" smtClean="0"/>
              <a:t>Let’s look at this from a different perspective: what else could be happening?</a:t>
            </a:r>
          </a:p>
          <a:p>
            <a:r>
              <a:rPr lang="en-CA" sz="2300" dirty="0" smtClean="0"/>
              <a:t>What would be some additional options you might want to consider?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1534" y="618517"/>
            <a:ext cx="3464240" cy="4014443"/>
          </a:xfrm>
          <a:prstGeom prst="rect">
            <a:avLst/>
          </a:prstGeom>
        </p:spPr>
      </p:pic>
    </p:spTree>
    <p:extLst>
      <p:ext uri="{BB962C8B-B14F-4D97-AF65-F5344CB8AC3E}">
        <p14:creationId xmlns:p14="http://schemas.microsoft.com/office/powerpoint/2010/main" val="1574198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6943969" cy="1596177"/>
          </a:xfrm>
        </p:spPr>
        <p:txBody>
          <a:bodyPr/>
          <a:lstStyle/>
          <a:p>
            <a:r>
              <a:rPr lang="en-CA" dirty="0" smtClean="0"/>
              <a:t>Example Questions</a:t>
            </a:r>
            <a:endParaRPr lang="en-CA" dirty="0"/>
          </a:p>
        </p:txBody>
      </p:sp>
      <p:sp>
        <p:nvSpPr>
          <p:cNvPr id="3" name="Content Placeholder 2"/>
          <p:cNvSpPr>
            <a:spLocks noGrp="1"/>
          </p:cNvSpPr>
          <p:nvPr>
            <p:ph sz="quarter" idx="13"/>
          </p:nvPr>
        </p:nvSpPr>
        <p:spPr>
          <a:xfrm>
            <a:off x="913774" y="1889760"/>
            <a:ext cx="6943970" cy="3901439"/>
          </a:xfrm>
        </p:spPr>
        <p:txBody>
          <a:bodyPr>
            <a:noAutofit/>
          </a:bodyPr>
          <a:lstStyle/>
          <a:p>
            <a:r>
              <a:rPr lang="en-CA" sz="2400" dirty="0" smtClean="0"/>
              <a:t>What actions would you like to take to move forward?</a:t>
            </a:r>
          </a:p>
          <a:p>
            <a:r>
              <a:rPr lang="en-CA" sz="2400" dirty="0" smtClean="0"/>
              <a:t>What options do you think do you think most address what you want to achieve?</a:t>
            </a:r>
          </a:p>
          <a:p>
            <a:r>
              <a:rPr lang="en-CA" sz="2400" dirty="0" smtClean="0"/>
              <a:t>Which of these would you like to do? How? When?</a:t>
            </a:r>
          </a:p>
          <a:p>
            <a:r>
              <a:rPr lang="en-CA" sz="2400" dirty="0" smtClean="0"/>
              <a:t>What questions do you want me to ask you next time we are together, to help hold you accountable?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1428" y="618517"/>
            <a:ext cx="3842312" cy="4156683"/>
          </a:xfrm>
          <a:prstGeom prst="rect">
            <a:avLst/>
          </a:prstGeom>
        </p:spPr>
      </p:pic>
    </p:spTree>
    <p:extLst>
      <p:ext uri="{BB962C8B-B14F-4D97-AF65-F5344CB8AC3E}">
        <p14:creationId xmlns:p14="http://schemas.microsoft.com/office/powerpoint/2010/main" val="20842030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6943969" cy="1596177"/>
          </a:xfrm>
        </p:spPr>
        <p:txBody>
          <a:bodyPr/>
          <a:lstStyle/>
          <a:p>
            <a:r>
              <a:rPr lang="en-CA" dirty="0" smtClean="0"/>
              <a:t>Example Questions</a:t>
            </a:r>
            <a:endParaRPr lang="en-CA" dirty="0"/>
          </a:p>
        </p:txBody>
      </p:sp>
      <p:sp>
        <p:nvSpPr>
          <p:cNvPr id="3" name="Content Placeholder 2"/>
          <p:cNvSpPr>
            <a:spLocks noGrp="1"/>
          </p:cNvSpPr>
          <p:nvPr>
            <p:ph sz="quarter" idx="13"/>
          </p:nvPr>
        </p:nvSpPr>
        <p:spPr>
          <a:xfrm>
            <a:off x="913774" y="2367092"/>
            <a:ext cx="6943970" cy="3424107"/>
          </a:xfrm>
        </p:spPr>
        <p:txBody>
          <a:bodyPr>
            <a:normAutofit/>
          </a:bodyPr>
          <a:lstStyle/>
          <a:p>
            <a:r>
              <a:rPr lang="en-CA" sz="2800" dirty="0" smtClean="0"/>
              <a:t>What would you like to remember from this time?</a:t>
            </a:r>
          </a:p>
          <a:p>
            <a:r>
              <a:rPr lang="en-CA" sz="2800" dirty="0" smtClean="0"/>
              <a:t>What parts of the discussion were particularly helpful?</a:t>
            </a:r>
          </a:p>
          <a:p>
            <a:r>
              <a:rPr lang="en-CA" sz="2800" dirty="0" smtClean="0"/>
              <a:t>Based on your discoveries today, what are your action steps?</a:t>
            </a:r>
          </a:p>
          <a:p>
            <a:pPr marL="0" indent="0">
              <a:buNone/>
            </a:pPr>
            <a:endParaRPr lang="en-CA" dirty="0"/>
          </a:p>
        </p:txBody>
      </p:sp>
      <p:pic>
        <p:nvPicPr>
          <p:cNvPr id="4" name="Picture 3" descr="AR COACH Logo2.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6480" y="618517"/>
            <a:ext cx="4612640" cy="4681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354119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p:cNvSpPr>
          <p:nvPr/>
        </p:nvSpPr>
        <p:spPr bwMode="auto">
          <a:xfrm>
            <a:off x="7588335" y="969961"/>
            <a:ext cx="27559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40639" bIns="0"/>
          <a:lstStyle/>
          <a:p>
            <a:pPr marL="39688"/>
            <a:r>
              <a:rPr lang="en-US" sz="3600" dirty="0">
                <a:solidFill>
                  <a:srgbClr val="9D1A21"/>
                </a:solidFill>
                <a:latin typeface="Calibri" charset="0"/>
                <a:ea typeface="ＭＳ Ｐゴシック" charset="0"/>
                <a:cs typeface="ＭＳ Ｐゴシック" charset="0"/>
                <a:sym typeface="Calibri" charset="0"/>
              </a:rPr>
              <a:t>Four</a:t>
            </a:r>
            <a:r>
              <a:rPr lang="en-US" sz="3600" dirty="0">
                <a:solidFill>
                  <a:srgbClr val="9D1A21"/>
                </a:solidFill>
                <a:latin typeface="Calibri" charset="0"/>
                <a:ea typeface="ＭＳ Ｐゴシック" charset="0"/>
                <a:cs typeface="ＭＳ Ｐゴシック" charset="0"/>
                <a:sym typeface="Calibri Bold" charset="0"/>
              </a:rPr>
              <a:t> </a:t>
            </a:r>
            <a:r>
              <a:rPr lang="en-US" sz="4800" b="1" dirty="0">
                <a:solidFill>
                  <a:srgbClr val="9D1A21"/>
                </a:solidFill>
                <a:latin typeface="Calibri" charset="0"/>
                <a:ea typeface="ＭＳ Ｐゴシック" charset="0"/>
                <a:cs typeface="ＭＳ Ｐゴシック" charset="0"/>
                <a:sym typeface="Calibri Bold" charset="0"/>
              </a:rPr>
              <a:t>Coaching</a:t>
            </a:r>
            <a:r>
              <a:rPr lang="en-US" sz="4800" b="1" dirty="0">
                <a:solidFill>
                  <a:srgbClr val="9D1A21"/>
                </a:solidFill>
                <a:latin typeface="Calibri" charset="0"/>
                <a:ea typeface="ＭＳ Ｐゴシック" charset="0"/>
                <a:cs typeface="ＭＳ Ｐゴシック" charset="0"/>
                <a:sym typeface="dearJoe four" charset="0"/>
              </a:rPr>
              <a:t> </a:t>
            </a:r>
          </a:p>
          <a:p>
            <a:pPr marL="39688"/>
            <a:r>
              <a:rPr lang="en-US" sz="3600" dirty="0">
                <a:solidFill>
                  <a:srgbClr val="9D1A21"/>
                </a:solidFill>
                <a:latin typeface="Calibri" charset="0"/>
                <a:ea typeface="ＭＳ Ｐゴシック" charset="0"/>
                <a:cs typeface="ＭＳ Ｐゴシック" charset="0"/>
                <a:sym typeface="Calibri" charset="0"/>
              </a:rPr>
              <a:t>Skills</a:t>
            </a:r>
          </a:p>
        </p:txBody>
      </p:sp>
      <p:sp>
        <p:nvSpPr>
          <p:cNvPr id="5" name="Rectangle 15"/>
          <p:cNvSpPr>
            <a:spLocks/>
          </p:cNvSpPr>
          <p:nvPr/>
        </p:nvSpPr>
        <p:spPr bwMode="auto">
          <a:xfrm>
            <a:off x="8228098" y="4551361"/>
            <a:ext cx="174451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sz="3600" b="1" dirty="0">
                <a:solidFill>
                  <a:srgbClr val="FF6600"/>
                </a:solidFill>
                <a:latin typeface="Calibri" charset="0"/>
                <a:ea typeface="ＭＳ Ｐゴシック" charset="0"/>
                <a:cs typeface="ＭＳ Ｐゴシック" charset="0"/>
                <a:sym typeface="Helvetica Neue Black Condensed" charset="0"/>
              </a:rPr>
              <a:t>Focusing</a:t>
            </a:r>
          </a:p>
        </p:txBody>
      </p:sp>
      <p:sp>
        <p:nvSpPr>
          <p:cNvPr id="6" name="Rectangle 16"/>
          <p:cNvSpPr>
            <a:spLocks/>
          </p:cNvSpPr>
          <p:nvPr/>
        </p:nvSpPr>
        <p:spPr bwMode="auto">
          <a:xfrm>
            <a:off x="7740735" y="5237161"/>
            <a:ext cx="268128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spAutoFit/>
          </a:bodyPr>
          <a:lstStyle/>
          <a:p>
            <a:pPr marL="39688"/>
            <a:r>
              <a:rPr lang="en-US" sz="3600" b="1" dirty="0">
                <a:solidFill>
                  <a:srgbClr val="FF6600"/>
                </a:solidFill>
                <a:latin typeface="Calibri" charset="0"/>
                <a:ea typeface="ＭＳ Ｐゴシック" charset="0"/>
                <a:cs typeface="ＭＳ Ｐゴシック" charset="0"/>
                <a:sym typeface="Helvetica Neue Black Condensed" charset="0"/>
              </a:rPr>
              <a:t>Empowering</a:t>
            </a:r>
          </a:p>
        </p:txBody>
      </p:sp>
      <p:sp>
        <p:nvSpPr>
          <p:cNvPr id="7" name="Rectangle 17"/>
          <p:cNvSpPr>
            <a:spLocks/>
          </p:cNvSpPr>
          <p:nvPr/>
        </p:nvSpPr>
        <p:spPr bwMode="auto">
          <a:xfrm>
            <a:off x="8177354" y="3255961"/>
            <a:ext cx="17874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sz="3600" b="1" dirty="0">
                <a:solidFill>
                  <a:srgbClr val="145294"/>
                </a:solidFill>
                <a:latin typeface="Calibri" charset="0"/>
                <a:ea typeface="ＭＳ Ｐゴシック" charset="0"/>
                <a:cs typeface="ＭＳ Ｐゴシック" charset="0"/>
                <a:sym typeface="Helvetica Neue Black Condensed" charset="0"/>
              </a:rPr>
              <a:t>Listening</a:t>
            </a:r>
          </a:p>
        </p:txBody>
      </p:sp>
      <p:sp>
        <p:nvSpPr>
          <p:cNvPr id="8" name="Rectangle 18"/>
          <p:cNvSpPr>
            <a:spLocks/>
          </p:cNvSpPr>
          <p:nvPr/>
        </p:nvSpPr>
        <p:spPr bwMode="auto">
          <a:xfrm>
            <a:off x="7963733" y="3865561"/>
            <a:ext cx="217655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sz="3600" b="1" dirty="0">
                <a:solidFill>
                  <a:srgbClr val="6E0500"/>
                </a:solidFill>
                <a:latin typeface="Calibri" charset="0"/>
                <a:ea typeface="ＭＳ Ｐゴシック" charset="0"/>
                <a:cs typeface="ＭＳ Ｐゴシック" charset="0"/>
                <a:sym typeface="Helvetica Neue Black Condensed" charset="0"/>
              </a:rPr>
              <a:t> </a:t>
            </a:r>
            <a:r>
              <a:rPr lang="en-US" sz="3600" b="1" dirty="0">
                <a:solidFill>
                  <a:srgbClr val="145294"/>
                </a:solidFill>
                <a:latin typeface="Calibri" charset="0"/>
                <a:ea typeface="ＭＳ Ｐゴシック" charset="0"/>
                <a:cs typeface="ＭＳ Ｐゴシック" charset="0"/>
                <a:sym typeface="Helvetica Neue Black Condensed" charset="0"/>
              </a:rPr>
              <a:t>Expanding</a:t>
            </a:r>
          </a:p>
        </p:txBody>
      </p:sp>
      <p:pic>
        <p:nvPicPr>
          <p:cNvPr id="9" name="Picture 8" descr="AR COACH Logo2.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1063" y="969961"/>
            <a:ext cx="5006496" cy="50814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10795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holyinnocentsff.org/wp-content/uploads/2012/01/good_listenin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6156" y="925205"/>
            <a:ext cx="6297168" cy="48659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CA"/>
          </a:p>
        </p:txBody>
      </p:sp>
      <p:sp>
        <p:nvSpPr>
          <p:cNvPr id="3" name="Content Placeholder 2"/>
          <p:cNvSpPr>
            <a:spLocks noGrp="1"/>
          </p:cNvSpPr>
          <p:nvPr>
            <p:ph sz="quarter" idx="13"/>
          </p:nvPr>
        </p:nvSpPr>
        <p:spPr>
          <a:xfrm>
            <a:off x="913774" y="2367092"/>
            <a:ext cx="4612382" cy="3424107"/>
          </a:xfrm>
        </p:spPr>
        <p:txBody>
          <a:bodyPr>
            <a:normAutofit/>
          </a:bodyPr>
          <a:lstStyle/>
          <a:p>
            <a:pPr marL="0" indent="0">
              <a:buNone/>
            </a:pPr>
            <a:r>
              <a:rPr lang="en-CA" sz="2400" b="1" dirty="0" err="1"/>
              <a:t>con·ver·sa·tion</a:t>
            </a:r>
            <a:r>
              <a:rPr lang="en-CA" sz="2400" b="1" dirty="0"/>
              <a:t> </a:t>
            </a:r>
            <a:endParaRPr lang="en-CA" sz="2400" b="1" dirty="0" smtClean="0"/>
          </a:p>
          <a:p>
            <a:pPr marL="0" indent="0" algn="r">
              <a:buNone/>
            </a:pPr>
            <a:r>
              <a:rPr lang="en-CA" sz="2400" dirty="0" smtClean="0"/>
              <a:t>noun \</a:t>
            </a:r>
            <a:r>
              <a:rPr lang="en-CA" sz="2400" dirty="0"/>
              <a:t>ˌ</a:t>
            </a:r>
            <a:r>
              <a:rPr lang="en-CA" sz="2400" dirty="0" err="1"/>
              <a:t>kän-vər</a:t>
            </a:r>
            <a:r>
              <a:rPr lang="en-CA" sz="2400" dirty="0"/>
              <a:t>-ˈ</a:t>
            </a:r>
            <a:r>
              <a:rPr lang="en-CA" sz="2400" dirty="0" err="1"/>
              <a:t>sā-shən</a:t>
            </a:r>
            <a:r>
              <a:rPr lang="en-CA" sz="2400" dirty="0"/>
              <a:t>\</a:t>
            </a:r>
          </a:p>
          <a:p>
            <a:pPr marL="0" indent="0">
              <a:buNone/>
            </a:pPr>
            <a:r>
              <a:rPr lang="en-CA" sz="2400" dirty="0" smtClean="0"/>
              <a:t>oral </a:t>
            </a:r>
            <a:r>
              <a:rPr lang="en-CA" sz="2400" dirty="0"/>
              <a:t>exchange of sentiments, observations, opinions, or </a:t>
            </a:r>
            <a:r>
              <a:rPr lang="en-CA" sz="2400" dirty="0" smtClean="0"/>
              <a:t>ideas</a:t>
            </a:r>
            <a:endParaRPr lang="en-CA" sz="2400" dirty="0"/>
          </a:p>
        </p:txBody>
      </p:sp>
      <p:sp>
        <p:nvSpPr>
          <p:cNvPr id="6" name="Rectangle 5"/>
          <p:cNvSpPr/>
          <p:nvPr/>
        </p:nvSpPr>
        <p:spPr>
          <a:xfrm>
            <a:off x="171965" y="6097887"/>
            <a:ext cx="6096000" cy="461665"/>
          </a:xfrm>
          <a:prstGeom prst="rect">
            <a:avLst/>
          </a:prstGeom>
        </p:spPr>
        <p:txBody>
          <a:bodyPr>
            <a:spAutoFit/>
          </a:bodyPr>
          <a:lstStyle/>
          <a:p>
            <a:r>
              <a:rPr lang="en-CA" sz="1200" dirty="0">
                <a:solidFill>
                  <a:srgbClr val="000000"/>
                </a:solidFill>
                <a:latin typeface="Arial" panose="020B0604020202020204" pitchFamily="34" charset="0"/>
              </a:rPr>
              <a:t>"Conversation." </a:t>
            </a:r>
            <a:r>
              <a:rPr lang="en-CA" sz="1200" i="1" dirty="0">
                <a:solidFill>
                  <a:srgbClr val="000000"/>
                </a:solidFill>
                <a:latin typeface="Arial" panose="020B0604020202020204" pitchFamily="34" charset="0"/>
              </a:rPr>
              <a:t>Merriam-Webster.com</a:t>
            </a:r>
            <a:r>
              <a:rPr lang="en-CA" sz="1200" dirty="0">
                <a:solidFill>
                  <a:srgbClr val="000000"/>
                </a:solidFill>
                <a:latin typeface="Arial" panose="020B0604020202020204" pitchFamily="34" charset="0"/>
              </a:rPr>
              <a:t>. Merriam-Webster, </a:t>
            </a:r>
            <a:r>
              <a:rPr lang="en-CA" sz="1200" dirty="0" err="1">
                <a:solidFill>
                  <a:srgbClr val="000000"/>
                </a:solidFill>
                <a:latin typeface="Arial" panose="020B0604020202020204" pitchFamily="34" charset="0"/>
              </a:rPr>
              <a:t>n.d.</a:t>
            </a:r>
            <a:r>
              <a:rPr lang="en-CA" sz="1200" dirty="0">
                <a:solidFill>
                  <a:srgbClr val="000000"/>
                </a:solidFill>
                <a:latin typeface="Arial" panose="020B0604020202020204" pitchFamily="34" charset="0"/>
              </a:rPr>
              <a:t> Web. 21 Oct. 2014. &lt;http://www.merriam-webster.com/dictionary/conversation&gt;.</a:t>
            </a:r>
            <a:endParaRPr lang="en-CA" sz="1200" dirty="0"/>
          </a:p>
        </p:txBody>
      </p:sp>
    </p:spTree>
    <p:extLst>
      <p:ext uri="{BB962C8B-B14F-4D97-AF65-F5344CB8AC3E}">
        <p14:creationId xmlns:p14="http://schemas.microsoft.com/office/powerpoint/2010/main" val="205153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sz="quarter" idx="13"/>
          </p:nvPr>
        </p:nvSpPr>
        <p:spPr>
          <a:xfrm>
            <a:off x="913774" y="3328416"/>
            <a:ext cx="10363826" cy="2462783"/>
          </a:xfrm>
        </p:spPr>
        <p:txBody>
          <a:bodyPr/>
          <a:lstStyle/>
          <a:p>
            <a:pPr marL="0" indent="0">
              <a:buNone/>
            </a:pPr>
            <a:endParaRPr lang="en-CA" dirty="0" smtClean="0"/>
          </a:p>
        </p:txBody>
      </p:sp>
      <p:pic>
        <p:nvPicPr>
          <p:cNvPr id="19460" name="Picture 4" descr="http://www.feelperfectnow.com/wp-content/uploads/2014/01/btn-try-it-now-300x8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834" y="2214694"/>
            <a:ext cx="7351706" cy="2082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26359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sz="quarter" idx="13"/>
          </p:nvPr>
        </p:nvSpPr>
        <p:spPr/>
        <p:txBody>
          <a:bodyPr/>
          <a:lstStyle/>
          <a:p>
            <a:endParaRPr lang="en-CA"/>
          </a:p>
        </p:txBody>
      </p:sp>
      <p:pic>
        <p:nvPicPr>
          <p:cNvPr id="1026" name="Picture 2" descr="http://leadershipfreak.files.wordpress.com/2012/06/different-emoti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904" y="0"/>
            <a:ext cx="926756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4396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sz="quarter" idx="13"/>
          </p:nvPr>
        </p:nvSpPr>
        <p:spPr>
          <a:xfrm>
            <a:off x="913774" y="3328416"/>
            <a:ext cx="10363826" cy="2462783"/>
          </a:xfrm>
        </p:spPr>
        <p:txBody>
          <a:bodyPr/>
          <a:lstStyle/>
          <a:p>
            <a:pPr marL="0" indent="0">
              <a:buNone/>
            </a:pPr>
            <a:endParaRPr lang="en-CA" dirty="0" smtClean="0"/>
          </a:p>
        </p:txBody>
      </p:sp>
      <p:pic>
        <p:nvPicPr>
          <p:cNvPr id="19460" name="Picture 4" descr="http://www.feelperfectnow.com/wp-content/uploads/2014/01/btn-try-it-now-300x8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834" y="2214694"/>
            <a:ext cx="7351706" cy="2082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0183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89904" y="822960"/>
            <a:ext cx="5187696" cy="4968239"/>
          </a:xfrm>
        </p:spPr>
        <p:txBody>
          <a:bodyPr>
            <a:normAutofit fontScale="92500" lnSpcReduction="20000"/>
          </a:bodyPr>
          <a:lstStyle/>
          <a:p>
            <a:pPr marL="0" indent="0">
              <a:buNone/>
            </a:pPr>
            <a:r>
              <a:rPr lang="en-CA" sz="4800" b="1" dirty="0" smtClean="0"/>
              <a:t>Case #1</a:t>
            </a:r>
          </a:p>
          <a:p>
            <a:pPr marL="0" indent="0">
              <a:buNone/>
            </a:pPr>
            <a:r>
              <a:rPr lang="en-CA" sz="4000" dirty="0" smtClean="0"/>
              <a:t>The Situation:</a:t>
            </a:r>
          </a:p>
          <a:p>
            <a:pPr marL="0" indent="0">
              <a:buNone/>
            </a:pPr>
            <a:r>
              <a:rPr lang="en-CA" sz="4000" dirty="0" smtClean="0"/>
              <a:t>_____________________</a:t>
            </a:r>
          </a:p>
          <a:p>
            <a:pPr marL="0" indent="0">
              <a:buNone/>
            </a:pPr>
            <a:r>
              <a:rPr lang="en-CA" sz="4000" dirty="0" smtClean="0"/>
              <a:t>The Behaviour:</a:t>
            </a:r>
          </a:p>
          <a:p>
            <a:pPr marL="0" indent="0">
              <a:buNone/>
            </a:pPr>
            <a:r>
              <a:rPr lang="en-CA" sz="4000" dirty="0" smtClean="0"/>
              <a:t>_____________________</a:t>
            </a:r>
          </a:p>
          <a:p>
            <a:pPr marL="0" indent="0">
              <a:buNone/>
            </a:pPr>
            <a:r>
              <a:rPr lang="en-CA" sz="4000" dirty="0" smtClean="0"/>
              <a:t>The Emotions:</a:t>
            </a:r>
          </a:p>
          <a:p>
            <a:pPr marL="0" indent="0">
              <a:buNone/>
            </a:pPr>
            <a:r>
              <a:rPr lang="en-CA" sz="4000" dirty="0" smtClean="0"/>
              <a:t>_____________________</a:t>
            </a:r>
          </a:p>
          <a:p>
            <a:pPr marL="0" indent="0">
              <a:buNone/>
            </a:pPr>
            <a:endParaRPr lang="en-CA" sz="4000" dirty="0"/>
          </a:p>
        </p:txBody>
      </p:sp>
      <p:pic>
        <p:nvPicPr>
          <p:cNvPr id="4" name="Picture 3"/>
          <p:cNvPicPr>
            <a:picLocks noChangeAspect="1"/>
          </p:cNvPicPr>
          <p:nvPr/>
        </p:nvPicPr>
        <p:blipFill>
          <a:blip r:embed="rId3"/>
          <a:stretch>
            <a:fillRect/>
          </a:stretch>
        </p:blipFill>
        <p:spPr>
          <a:xfrm>
            <a:off x="352996" y="1536425"/>
            <a:ext cx="5358159" cy="3547639"/>
          </a:xfrm>
          <a:prstGeom prst="rect">
            <a:avLst/>
          </a:prstGeom>
        </p:spPr>
      </p:pic>
    </p:spTree>
    <p:extLst>
      <p:ext uri="{BB962C8B-B14F-4D97-AF65-F5344CB8AC3E}">
        <p14:creationId xmlns:p14="http://schemas.microsoft.com/office/powerpoint/2010/main" val="15787403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89904" y="822960"/>
            <a:ext cx="5187696" cy="4968239"/>
          </a:xfrm>
        </p:spPr>
        <p:txBody>
          <a:bodyPr>
            <a:normAutofit fontScale="92500" lnSpcReduction="20000"/>
          </a:bodyPr>
          <a:lstStyle/>
          <a:p>
            <a:pPr marL="0" indent="0">
              <a:buNone/>
            </a:pPr>
            <a:r>
              <a:rPr lang="en-CA" sz="4800" b="1" dirty="0" smtClean="0"/>
              <a:t>Case #2</a:t>
            </a:r>
          </a:p>
          <a:p>
            <a:pPr marL="0" indent="0">
              <a:buNone/>
            </a:pPr>
            <a:r>
              <a:rPr lang="en-CA" sz="4000" dirty="0" smtClean="0"/>
              <a:t>The Situation:</a:t>
            </a:r>
          </a:p>
          <a:p>
            <a:pPr marL="0" indent="0">
              <a:buNone/>
            </a:pPr>
            <a:r>
              <a:rPr lang="en-CA" sz="4000" dirty="0" smtClean="0"/>
              <a:t>_____________________</a:t>
            </a:r>
          </a:p>
          <a:p>
            <a:pPr marL="0" indent="0">
              <a:buNone/>
            </a:pPr>
            <a:r>
              <a:rPr lang="en-CA" sz="4000" dirty="0" smtClean="0"/>
              <a:t>The Behaviour:</a:t>
            </a:r>
          </a:p>
          <a:p>
            <a:pPr marL="0" indent="0">
              <a:buNone/>
            </a:pPr>
            <a:r>
              <a:rPr lang="en-CA" sz="4000" dirty="0" smtClean="0"/>
              <a:t>_____________________</a:t>
            </a:r>
          </a:p>
          <a:p>
            <a:pPr marL="0" indent="0">
              <a:buNone/>
            </a:pPr>
            <a:r>
              <a:rPr lang="en-CA" sz="4000" dirty="0" smtClean="0"/>
              <a:t>The Emotions:</a:t>
            </a:r>
          </a:p>
          <a:p>
            <a:pPr marL="0" indent="0">
              <a:buNone/>
            </a:pPr>
            <a:r>
              <a:rPr lang="en-CA" sz="4000" dirty="0" smtClean="0"/>
              <a:t>_____________________</a:t>
            </a:r>
          </a:p>
          <a:p>
            <a:pPr marL="0" indent="0">
              <a:buNone/>
            </a:pPr>
            <a:endParaRPr lang="en-CA" sz="4000" dirty="0"/>
          </a:p>
        </p:txBody>
      </p:sp>
      <p:pic>
        <p:nvPicPr>
          <p:cNvPr id="5" name="Picture 4"/>
          <p:cNvPicPr>
            <a:picLocks noChangeAspect="1"/>
          </p:cNvPicPr>
          <p:nvPr/>
        </p:nvPicPr>
        <p:blipFill>
          <a:blip r:embed="rId3"/>
          <a:stretch>
            <a:fillRect/>
          </a:stretch>
        </p:blipFill>
        <p:spPr>
          <a:xfrm>
            <a:off x="483679" y="1726692"/>
            <a:ext cx="5487301" cy="3649980"/>
          </a:xfrm>
          <a:prstGeom prst="rect">
            <a:avLst/>
          </a:prstGeom>
        </p:spPr>
      </p:pic>
    </p:spTree>
    <p:extLst>
      <p:ext uri="{BB962C8B-B14F-4D97-AF65-F5344CB8AC3E}">
        <p14:creationId xmlns:p14="http://schemas.microsoft.com/office/powerpoint/2010/main" val="35819931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89904" y="822960"/>
            <a:ext cx="5187696" cy="4968239"/>
          </a:xfrm>
        </p:spPr>
        <p:txBody>
          <a:bodyPr>
            <a:normAutofit fontScale="92500" lnSpcReduction="20000"/>
          </a:bodyPr>
          <a:lstStyle/>
          <a:p>
            <a:pPr marL="0" indent="0">
              <a:buNone/>
            </a:pPr>
            <a:r>
              <a:rPr lang="en-CA" sz="4800" b="1" dirty="0" smtClean="0"/>
              <a:t>Case #3</a:t>
            </a:r>
          </a:p>
          <a:p>
            <a:pPr marL="0" indent="0">
              <a:buNone/>
            </a:pPr>
            <a:r>
              <a:rPr lang="en-CA" sz="4000" dirty="0" smtClean="0"/>
              <a:t>The Situation:</a:t>
            </a:r>
          </a:p>
          <a:p>
            <a:pPr marL="0" indent="0">
              <a:buNone/>
            </a:pPr>
            <a:r>
              <a:rPr lang="en-CA" sz="4000" dirty="0" smtClean="0"/>
              <a:t>_____________________</a:t>
            </a:r>
          </a:p>
          <a:p>
            <a:pPr marL="0" indent="0">
              <a:buNone/>
            </a:pPr>
            <a:r>
              <a:rPr lang="en-CA" sz="4000" dirty="0" smtClean="0"/>
              <a:t>The Behaviour:</a:t>
            </a:r>
          </a:p>
          <a:p>
            <a:pPr marL="0" indent="0">
              <a:buNone/>
            </a:pPr>
            <a:r>
              <a:rPr lang="en-CA" sz="4000" dirty="0" smtClean="0"/>
              <a:t>_____________________</a:t>
            </a:r>
          </a:p>
          <a:p>
            <a:pPr marL="0" indent="0">
              <a:buNone/>
            </a:pPr>
            <a:r>
              <a:rPr lang="en-CA" sz="4000" dirty="0" smtClean="0"/>
              <a:t>The Emotions:</a:t>
            </a:r>
          </a:p>
          <a:p>
            <a:pPr marL="0" indent="0">
              <a:buNone/>
            </a:pPr>
            <a:r>
              <a:rPr lang="en-CA" sz="4000" dirty="0" smtClean="0"/>
              <a:t>_____________________</a:t>
            </a:r>
          </a:p>
          <a:p>
            <a:pPr marL="0" indent="0">
              <a:buNone/>
            </a:pPr>
            <a:endParaRPr lang="en-CA" sz="4000" dirty="0"/>
          </a:p>
        </p:txBody>
      </p:sp>
      <p:pic>
        <p:nvPicPr>
          <p:cNvPr id="2" name="Picture 1"/>
          <p:cNvPicPr>
            <a:picLocks noChangeAspect="1"/>
          </p:cNvPicPr>
          <p:nvPr/>
        </p:nvPicPr>
        <p:blipFill>
          <a:blip r:embed="rId3"/>
          <a:stretch>
            <a:fillRect/>
          </a:stretch>
        </p:blipFill>
        <p:spPr>
          <a:xfrm>
            <a:off x="270137" y="1634490"/>
            <a:ext cx="5819767" cy="3888486"/>
          </a:xfrm>
          <a:prstGeom prst="rect">
            <a:avLst/>
          </a:prstGeom>
        </p:spPr>
      </p:pic>
    </p:spTree>
    <p:extLst>
      <p:ext uri="{BB962C8B-B14F-4D97-AF65-F5344CB8AC3E}">
        <p14:creationId xmlns:p14="http://schemas.microsoft.com/office/powerpoint/2010/main" val="18086236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562370" y="476277"/>
            <a:ext cx="9067260" cy="5413513"/>
          </a:xfrm>
        </p:spPr>
      </p:pic>
    </p:spTree>
    <p:extLst>
      <p:ext uri="{BB962C8B-B14F-4D97-AF65-F5344CB8AC3E}">
        <p14:creationId xmlns:p14="http://schemas.microsoft.com/office/powerpoint/2010/main" val="357632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rgbClr val="FF6600"/>
                </a:solidFill>
                <a:latin typeface="Calibri" charset="0"/>
                <a:ea typeface="ＭＳ Ｐゴシック" charset="0"/>
                <a:cs typeface="ＭＳ Ｐゴシック" charset="0"/>
                <a:sym typeface="Helvetica Neue Black Condensed" charset="0"/>
              </a:rPr>
              <a:t>Listening</a:t>
            </a:r>
            <a:endParaRPr lang="en-CA" sz="4400" dirty="0"/>
          </a:p>
        </p:txBody>
      </p:sp>
      <p:sp>
        <p:nvSpPr>
          <p:cNvPr id="3" name="Content Placeholder 2"/>
          <p:cNvSpPr>
            <a:spLocks noGrp="1"/>
          </p:cNvSpPr>
          <p:nvPr>
            <p:ph sz="quarter" idx="13"/>
          </p:nvPr>
        </p:nvSpPr>
        <p:spPr>
          <a:xfrm>
            <a:off x="3957634" y="2001330"/>
            <a:ext cx="3810000" cy="3972750"/>
          </a:xfrm>
        </p:spPr>
        <p:txBody>
          <a:bodyPr>
            <a:normAutofit/>
          </a:bodyPr>
          <a:lstStyle/>
          <a:p>
            <a:r>
              <a:rPr lang="en-CA" sz="2400" dirty="0" smtClean="0"/>
              <a:t>Their situation</a:t>
            </a:r>
          </a:p>
          <a:p>
            <a:pPr lvl="1"/>
            <a:r>
              <a:rPr lang="en-CA" sz="2000" dirty="0" smtClean="0"/>
              <a:t>How are things going at home?</a:t>
            </a:r>
          </a:p>
          <a:p>
            <a:pPr lvl="1"/>
            <a:r>
              <a:rPr lang="en-CA" sz="2000" dirty="0" smtClean="0"/>
              <a:t>What’s been going on since we last talked?</a:t>
            </a:r>
          </a:p>
          <a:p>
            <a:pPr lvl="1"/>
            <a:r>
              <a:rPr lang="en-CA" sz="2000" dirty="0" smtClean="0"/>
              <a:t>Get me up to speed…</a:t>
            </a:r>
          </a:p>
        </p:txBody>
      </p:sp>
      <p:sp>
        <p:nvSpPr>
          <p:cNvPr id="4" name="Content Placeholder 2"/>
          <p:cNvSpPr txBox="1">
            <a:spLocks/>
          </p:cNvSpPr>
          <p:nvPr/>
        </p:nvSpPr>
        <p:spPr>
          <a:xfrm>
            <a:off x="447042" y="2001330"/>
            <a:ext cx="3729346" cy="36679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a:lstStyle>
          <a:p>
            <a:r>
              <a:rPr lang="en-CA" sz="2400" dirty="0" smtClean="0"/>
              <a:t>Their Behavior</a:t>
            </a:r>
          </a:p>
          <a:p>
            <a:pPr lvl="1"/>
            <a:r>
              <a:rPr lang="en-CA" sz="2000" dirty="0" smtClean="0"/>
              <a:t>Sounds like things are good…Any major challenges lately?</a:t>
            </a:r>
          </a:p>
          <a:p>
            <a:pPr lvl="1"/>
            <a:r>
              <a:rPr lang="en-CA" sz="2000" dirty="0" smtClean="0"/>
              <a:t>Things appear to be challenging right now. Is that what I am hearing?</a:t>
            </a:r>
          </a:p>
          <a:p>
            <a:pPr lvl="1"/>
            <a:r>
              <a:rPr lang="en-CA" sz="2000" dirty="0" smtClean="0"/>
              <a:t>These new issues seem to be taking a lot of your time…is that true?</a:t>
            </a:r>
          </a:p>
        </p:txBody>
      </p:sp>
      <p:sp>
        <p:nvSpPr>
          <p:cNvPr id="5" name="Content Placeholder 2"/>
          <p:cNvSpPr txBox="1">
            <a:spLocks/>
          </p:cNvSpPr>
          <p:nvPr/>
        </p:nvSpPr>
        <p:spPr>
          <a:xfrm>
            <a:off x="7548880" y="2001330"/>
            <a:ext cx="3729346" cy="366795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a:lstStyle>
          <a:p>
            <a:r>
              <a:rPr lang="en-CA" sz="2400" dirty="0" smtClean="0"/>
              <a:t>Their Emotions</a:t>
            </a:r>
          </a:p>
          <a:p>
            <a:pPr lvl="1"/>
            <a:r>
              <a:rPr lang="en-CA" sz="2000" dirty="0" smtClean="0"/>
              <a:t>So, how are you?</a:t>
            </a:r>
          </a:p>
          <a:p>
            <a:pPr lvl="1"/>
            <a:r>
              <a:rPr lang="en-CA" sz="2000" dirty="0" smtClean="0"/>
              <a:t>How are you doing with self-care at the moment?</a:t>
            </a:r>
          </a:p>
          <a:p>
            <a:pPr lvl="1"/>
            <a:r>
              <a:rPr lang="en-CA" sz="2000" dirty="0" smtClean="0"/>
              <a:t>What have you been up against lately?</a:t>
            </a:r>
          </a:p>
          <a:p>
            <a:pPr lvl="1"/>
            <a:endParaRPr lang="en-CA" sz="2000" dirty="0" smtClean="0"/>
          </a:p>
        </p:txBody>
      </p:sp>
      <p:pic>
        <p:nvPicPr>
          <p:cNvPr id="12290" name="Picture 2" descr="http://www.chrysaliscorporation.com/wp-content/uploads/2012/02/stick_figure_listen_400_cl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395" y="4501637"/>
            <a:ext cx="1835852" cy="2447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54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rgbClr val="FF6600"/>
                </a:solidFill>
                <a:latin typeface="Calibri" charset="0"/>
                <a:ea typeface="ＭＳ Ｐゴシック" charset="0"/>
                <a:cs typeface="ＭＳ Ｐゴシック" charset="0"/>
                <a:sym typeface="Helvetica Neue Black Condensed" charset="0"/>
              </a:rPr>
              <a:t>Expanding</a:t>
            </a:r>
            <a:endParaRPr lang="en-CA" sz="4400" dirty="0"/>
          </a:p>
        </p:txBody>
      </p:sp>
      <p:sp>
        <p:nvSpPr>
          <p:cNvPr id="3" name="Content Placeholder 2"/>
          <p:cNvSpPr>
            <a:spLocks noGrp="1"/>
          </p:cNvSpPr>
          <p:nvPr>
            <p:ph sz="quarter" idx="13"/>
          </p:nvPr>
        </p:nvSpPr>
        <p:spPr>
          <a:xfrm>
            <a:off x="913774" y="2214694"/>
            <a:ext cx="5487025" cy="3582602"/>
          </a:xfrm>
        </p:spPr>
        <p:txBody>
          <a:bodyPr>
            <a:normAutofit fontScale="92500"/>
          </a:bodyPr>
          <a:lstStyle/>
          <a:p>
            <a:pPr marL="0" indent="0">
              <a:buNone/>
            </a:pPr>
            <a:r>
              <a:rPr lang="en-CA" sz="2800" b="1" dirty="0" smtClean="0"/>
              <a:t>Pure Questions</a:t>
            </a:r>
          </a:p>
          <a:p>
            <a:r>
              <a:rPr lang="en-CA" sz="2800" b="1" dirty="0" smtClean="0"/>
              <a:t>Neutral or non-judgemental</a:t>
            </a:r>
          </a:p>
          <a:p>
            <a:r>
              <a:rPr lang="en-CA" sz="2800" b="1" dirty="0" smtClean="0"/>
              <a:t>Provoke greater understanding</a:t>
            </a:r>
          </a:p>
          <a:p>
            <a:r>
              <a:rPr lang="en-CA" sz="2800" b="1" dirty="0" smtClean="0"/>
              <a:t>“draw out” responses and feelings</a:t>
            </a:r>
          </a:p>
        </p:txBody>
      </p:sp>
      <p:pic>
        <p:nvPicPr>
          <p:cNvPr id="21506" name="Picture 2" descr="http://4.bp.blogspot.com/-BRzPEvMQlac/UEzuiiZrTqI/AAAAAAAABT0/PYP76cCZVKk/s1600/asking+questions+pic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799" y="1599040"/>
            <a:ext cx="5489575" cy="4638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1115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#1</a:t>
            </a:r>
            <a:endParaRPr lang="en-CA" dirty="0"/>
          </a:p>
        </p:txBody>
      </p:sp>
      <p:sp>
        <p:nvSpPr>
          <p:cNvPr id="3" name="Content Placeholder 2"/>
          <p:cNvSpPr>
            <a:spLocks noGrp="1"/>
          </p:cNvSpPr>
          <p:nvPr>
            <p:ph sz="quarter" idx="13"/>
          </p:nvPr>
        </p:nvSpPr>
        <p:spPr/>
        <p:txBody>
          <a:bodyPr>
            <a:normAutofit/>
          </a:bodyPr>
          <a:lstStyle/>
          <a:p>
            <a:pPr marL="457200" indent="-457200">
              <a:buFont typeface="+mj-lt"/>
              <a:buAutoNum type="arabicPeriod"/>
            </a:pPr>
            <a:r>
              <a:rPr lang="en-CA" sz="3600" dirty="0" smtClean="0"/>
              <a:t>What part does your negative attitude play in this problem?</a:t>
            </a:r>
          </a:p>
          <a:p>
            <a:pPr marL="457200" indent="-457200">
              <a:buFont typeface="+mj-lt"/>
              <a:buAutoNum type="arabicPeriod"/>
            </a:pPr>
            <a:r>
              <a:rPr lang="en-CA" sz="3600" dirty="0" smtClean="0"/>
              <a:t>How is your mindset helping or hindering the problem?</a:t>
            </a:r>
            <a:endParaRPr lang="en-CA" sz="3600" dirty="0"/>
          </a:p>
          <a:p>
            <a:pPr marL="457200" indent="-457200">
              <a:buFont typeface="+mj-lt"/>
              <a:buAutoNum type="arabicPeriod"/>
            </a:pPr>
            <a:endParaRPr lang="en-CA" sz="3600" dirty="0"/>
          </a:p>
        </p:txBody>
      </p:sp>
      <p:pic>
        <p:nvPicPr>
          <p:cNvPr id="23554" name="Picture 2" descr="https://www.bloomsrewards.com/btrewards/themes/BloomsRewards/images/checkmar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392" y="4451287"/>
            <a:ext cx="1513840" cy="100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24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#2</a:t>
            </a:r>
            <a:endParaRPr lang="en-CA" dirty="0"/>
          </a:p>
        </p:txBody>
      </p:sp>
      <p:sp>
        <p:nvSpPr>
          <p:cNvPr id="3" name="Content Placeholder 2"/>
          <p:cNvSpPr>
            <a:spLocks noGrp="1"/>
          </p:cNvSpPr>
          <p:nvPr>
            <p:ph sz="quarter" idx="13"/>
          </p:nvPr>
        </p:nvSpPr>
        <p:spPr/>
        <p:txBody>
          <a:bodyPr>
            <a:normAutofit/>
          </a:bodyPr>
          <a:lstStyle/>
          <a:p>
            <a:pPr marL="457200" indent="-457200">
              <a:buFont typeface="+mj-lt"/>
              <a:buAutoNum type="arabicPeriod"/>
            </a:pPr>
            <a:r>
              <a:rPr lang="en-CA" sz="3600" dirty="0" smtClean="0"/>
              <a:t>What options do you see in working with him?</a:t>
            </a:r>
          </a:p>
          <a:p>
            <a:pPr marL="457200" indent="-457200">
              <a:buFont typeface="+mj-lt"/>
              <a:buAutoNum type="arabicPeriod"/>
            </a:pPr>
            <a:endParaRPr lang="en-CA" sz="3600" dirty="0"/>
          </a:p>
          <a:p>
            <a:pPr marL="457200" indent="-457200">
              <a:buFont typeface="+mj-lt"/>
              <a:buAutoNum type="arabicPeriod"/>
            </a:pPr>
            <a:r>
              <a:rPr lang="en-CA" sz="3600" dirty="0"/>
              <a:t>Have you thought about firing him?</a:t>
            </a:r>
          </a:p>
          <a:p>
            <a:pPr marL="457200" indent="-457200">
              <a:buFont typeface="+mj-lt"/>
              <a:buAutoNum type="arabicPeriod"/>
            </a:pPr>
            <a:endParaRPr lang="en-CA" sz="3600" dirty="0"/>
          </a:p>
        </p:txBody>
      </p:sp>
      <p:pic>
        <p:nvPicPr>
          <p:cNvPr id="23554" name="Picture 2" descr="https://www.bloomsrewards.com/btrewards/themes/BloomsRewards/images/checkmar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004" y="2903457"/>
            <a:ext cx="1513840" cy="100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84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13774" y="1133856"/>
            <a:ext cx="10363826" cy="5340096"/>
          </a:xfrm>
        </p:spPr>
        <p:txBody>
          <a:bodyPr>
            <a:noAutofit/>
          </a:bodyPr>
          <a:lstStyle/>
          <a:p>
            <a:pPr marL="0" indent="0">
              <a:buNone/>
            </a:pPr>
            <a:r>
              <a:rPr lang="en-CA" sz="2800" dirty="0" smtClean="0"/>
              <a:t>What don’t you like about your current position?</a:t>
            </a:r>
          </a:p>
          <a:p>
            <a:pPr marL="0" indent="0">
              <a:buNone/>
            </a:pPr>
            <a:r>
              <a:rPr lang="en-CA" sz="2800" dirty="0" smtClean="0"/>
              <a:t>What’s wrong with our program?</a:t>
            </a:r>
          </a:p>
          <a:p>
            <a:pPr marL="0" indent="0">
              <a:buNone/>
            </a:pPr>
            <a:r>
              <a:rPr lang="en-CA" sz="2800" dirty="0" smtClean="0"/>
              <a:t>I don’t think that will ever work, do you?</a:t>
            </a:r>
          </a:p>
          <a:p>
            <a:pPr marL="0" indent="0">
              <a:buNone/>
            </a:pPr>
            <a:r>
              <a:rPr lang="en-CA" sz="2800" dirty="0" smtClean="0"/>
              <a:t>I know from my experience that will not work.</a:t>
            </a:r>
          </a:p>
          <a:p>
            <a:pPr marL="0" indent="0">
              <a:buNone/>
            </a:pPr>
            <a:r>
              <a:rPr lang="en-CA" sz="2800" dirty="0" smtClean="0"/>
              <a:t>I don’t think your current approach is working. What do you want to try next?</a:t>
            </a:r>
          </a:p>
          <a:p>
            <a:pPr marL="0" indent="0">
              <a:buNone/>
            </a:pPr>
            <a:r>
              <a:rPr lang="en-CA" sz="2800" dirty="0" smtClean="0"/>
              <a:t>No wonder she is mad at you. What did you expect?</a:t>
            </a:r>
          </a:p>
          <a:p>
            <a:pPr marL="0" indent="0">
              <a:buNone/>
            </a:pPr>
            <a:r>
              <a:rPr lang="en-CA" sz="2800" dirty="0" smtClean="0"/>
              <a:t>So why didn’t you try that in the first place?</a:t>
            </a:r>
          </a:p>
        </p:txBody>
      </p:sp>
      <p:pic>
        <p:nvPicPr>
          <p:cNvPr id="4" name="Picture 4" descr="http://www.feelperfectnow.com/wp-content/uploads/2014/01/btn-try-it-now-300x8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9265" y="-34510"/>
            <a:ext cx="4962735" cy="1406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4414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p:cNvSpPr>
          <p:nvPr/>
        </p:nvSpPr>
        <p:spPr bwMode="auto">
          <a:xfrm>
            <a:off x="7588335" y="969961"/>
            <a:ext cx="27559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40639" bIns="0"/>
          <a:lstStyle/>
          <a:p>
            <a:pPr marL="39688"/>
            <a:r>
              <a:rPr lang="en-US" sz="3600">
                <a:solidFill>
                  <a:srgbClr val="145294"/>
                </a:solidFill>
                <a:latin typeface="Calibri" charset="0"/>
                <a:ea typeface="ＭＳ Ｐゴシック" charset="0"/>
                <a:cs typeface="ＭＳ Ｐゴシック" charset="0"/>
                <a:sym typeface="Calibri" charset="0"/>
              </a:rPr>
              <a:t>Four</a:t>
            </a:r>
            <a:r>
              <a:rPr lang="en-US" sz="3600">
                <a:solidFill>
                  <a:srgbClr val="145294"/>
                </a:solidFill>
                <a:latin typeface="Calibri" charset="0"/>
                <a:ea typeface="ＭＳ Ｐゴシック" charset="0"/>
                <a:cs typeface="ＭＳ Ｐゴシック" charset="0"/>
                <a:sym typeface="Calibri Bold" charset="0"/>
              </a:rPr>
              <a:t> </a:t>
            </a:r>
            <a:r>
              <a:rPr lang="en-US" sz="4800" b="1">
                <a:solidFill>
                  <a:srgbClr val="145294"/>
                </a:solidFill>
                <a:latin typeface="Calibri" charset="0"/>
                <a:ea typeface="ＭＳ Ｐゴシック" charset="0"/>
                <a:cs typeface="ＭＳ Ｐゴシック" charset="0"/>
                <a:sym typeface="Calibri Bold" charset="0"/>
              </a:rPr>
              <a:t>Coaching</a:t>
            </a:r>
            <a:r>
              <a:rPr lang="en-US" sz="4800" b="1">
                <a:solidFill>
                  <a:srgbClr val="145294"/>
                </a:solidFill>
                <a:latin typeface="Calibri" charset="0"/>
                <a:ea typeface="ＭＳ Ｐゴシック" charset="0"/>
                <a:cs typeface="ＭＳ Ｐゴシック" charset="0"/>
                <a:sym typeface="dearJoe four" charset="0"/>
              </a:rPr>
              <a:t> </a:t>
            </a:r>
          </a:p>
          <a:p>
            <a:pPr marL="39688"/>
            <a:r>
              <a:rPr lang="en-US" sz="3600">
                <a:solidFill>
                  <a:srgbClr val="145294"/>
                </a:solidFill>
                <a:latin typeface="Calibri" charset="0"/>
                <a:ea typeface="ＭＳ Ｐゴシック" charset="0"/>
                <a:cs typeface="ＭＳ Ｐゴシック" charset="0"/>
                <a:sym typeface="Calibri" charset="0"/>
              </a:rPr>
              <a:t>Skills</a:t>
            </a:r>
          </a:p>
        </p:txBody>
      </p:sp>
      <p:sp>
        <p:nvSpPr>
          <p:cNvPr id="7" name="Rectangle 17"/>
          <p:cNvSpPr>
            <a:spLocks/>
          </p:cNvSpPr>
          <p:nvPr/>
        </p:nvSpPr>
        <p:spPr bwMode="auto">
          <a:xfrm>
            <a:off x="8177354" y="3255961"/>
            <a:ext cx="17874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sz="3600" b="1" dirty="0">
                <a:solidFill>
                  <a:srgbClr val="FF6600"/>
                </a:solidFill>
                <a:latin typeface="Calibri" charset="0"/>
                <a:ea typeface="ＭＳ Ｐゴシック" charset="0"/>
                <a:cs typeface="ＭＳ Ｐゴシック" charset="0"/>
                <a:sym typeface="Helvetica Neue Black Condensed" charset="0"/>
              </a:rPr>
              <a:t>Listening</a:t>
            </a:r>
          </a:p>
        </p:txBody>
      </p:sp>
      <p:sp>
        <p:nvSpPr>
          <p:cNvPr id="8" name="Rectangle 18"/>
          <p:cNvSpPr>
            <a:spLocks/>
          </p:cNvSpPr>
          <p:nvPr/>
        </p:nvSpPr>
        <p:spPr bwMode="auto">
          <a:xfrm>
            <a:off x="7963733" y="3865561"/>
            <a:ext cx="217655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0639" bIns="0">
            <a:spAutoFit/>
          </a:bodyPr>
          <a:lstStyle/>
          <a:p>
            <a:pPr marL="39688"/>
            <a:r>
              <a:rPr lang="en-US" sz="3600" b="1" dirty="0">
                <a:solidFill>
                  <a:srgbClr val="6E0500"/>
                </a:solidFill>
                <a:latin typeface="Calibri" charset="0"/>
                <a:ea typeface="ＭＳ Ｐゴシック" charset="0"/>
                <a:cs typeface="ＭＳ Ｐゴシック" charset="0"/>
                <a:sym typeface="Helvetica Neue Black Condensed" charset="0"/>
              </a:rPr>
              <a:t> </a:t>
            </a:r>
            <a:r>
              <a:rPr lang="en-US" sz="3600" b="1" dirty="0">
                <a:solidFill>
                  <a:srgbClr val="FF6600"/>
                </a:solidFill>
                <a:latin typeface="Calibri" charset="0"/>
                <a:ea typeface="ＭＳ Ｐゴシック" charset="0"/>
                <a:cs typeface="ＭＳ Ｐゴシック" charset="0"/>
                <a:sym typeface="Helvetica Neue Black Condensed" charset="0"/>
              </a:rPr>
              <a:t>Expanding</a:t>
            </a:r>
          </a:p>
        </p:txBody>
      </p:sp>
      <p:pic>
        <p:nvPicPr>
          <p:cNvPr id="9" name="Picture 8" descr="AR COACH Logo2.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1063" y="969961"/>
            <a:ext cx="5006496" cy="50814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4" descr="http://www.feelperfectnow.com/wp-content/uploads/2014/01/btn-try-it-now-300x8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9692" y="5051469"/>
            <a:ext cx="4962735" cy="1406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5815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2050" name="Picture 2" descr="http://www.jobinterviewtools.com/blog/wp-content/uploads/2010/01/dreamstimemedium_19473030-300x300.jpg"/>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3275734" y="186255"/>
            <a:ext cx="5640532" cy="5640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210012"/>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TC104033925[[fn=Droplet]]</Template>
  <TotalTime>2945</TotalTime>
  <Words>3356</Words>
  <Application>Microsoft Office PowerPoint</Application>
  <PresentationFormat>Widescreen</PresentationFormat>
  <Paragraphs>350</Paragraphs>
  <Slides>35</Slides>
  <Notes>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dearJoe four</vt:lpstr>
      <vt:lpstr>Helvetica Neue Black Condensed</vt:lpstr>
      <vt:lpstr>ＭＳ Ｐゴシック</vt:lpstr>
      <vt:lpstr>Arial</vt:lpstr>
      <vt:lpstr>Calibri</vt:lpstr>
      <vt:lpstr>Calibri Bold</vt:lpstr>
      <vt:lpstr>Tw Cen MT</vt:lpstr>
      <vt:lpstr>Droplet</vt:lpstr>
      <vt:lpstr>The Coach Model</vt:lpstr>
      <vt:lpstr>PowerPoint Presentation</vt:lpstr>
      <vt:lpstr>PowerPoint Presentation</vt:lpstr>
      <vt:lpstr>Goals/Objectives</vt:lpstr>
      <vt:lpstr>Mentoring vs Coaching?</vt:lpstr>
      <vt:lpstr>Mentor</vt:lpstr>
      <vt:lpstr>PowerPoint Presentation</vt:lpstr>
      <vt:lpstr>Coach</vt:lpstr>
      <vt:lpstr>PowerPoint Presentation</vt:lpstr>
      <vt:lpstr>PowerPoint Presentation</vt:lpstr>
      <vt:lpstr>Proverbs 20:5</vt:lpstr>
      <vt:lpstr>Prerequisites</vt:lpstr>
      <vt:lpstr>PowerPoint Presentation</vt:lpstr>
      <vt:lpstr>Shadow Coaching (Ninja Coaching!)</vt:lpstr>
      <vt:lpstr>Example Questions</vt:lpstr>
      <vt:lpstr>Example Questions</vt:lpstr>
      <vt:lpstr>Example Questions</vt:lpstr>
      <vt:lpstr>Example Questions</vt:lpstr>
      <vt:lpstr>Example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Listening</vt:lpstr>
      <vt:lpstr>Expanding</vt:lpstr>
      <vt:lpstr>Example #1</vt:lpstr>
      <vt:lpstr>Example #2</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Coach Model</dc:title>
  <dc:creator>Christopher Lam</dc:creator>
  <cp:lastModifiedBy>Christopher Lam</cp:lastModifiedBy>
  <cp:revision>80</cp:revision>
  <dcterms:created xsi:type="dcterms:W3CDTF">2014-10-18T08:36:55Z</dcterms:created>
  <dcterms:modified xsi:type="dcterms:W3CDTF">2014-10-25T05:11:29Z</dcterms:modified>
</cp:coreProperties>
</file>